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jpg"/><Relationship Id="rId5" Type="http://schemas.openxmlformats.org/officeDocument/2006/relationships/image" Target="../media/image78.jp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0.png"/><Relationship Id="rId4" Type="http://schemas.openxmlformats.org/officeDocument/2006/relationships/image" Target="../media/image8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0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83.png"/><Relationship Id="rId5" Type="http://schemas.openxmlformats.org/officeDocument/2006/relationships/image" Target="../media/image9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8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jpg"/><Relationship Id="rId6" Type="http://schemas.openxmlformats.org/officeDocument/2006/relationships/image" Target="../media/image97.jpg"/><Relationship Id="rId7" Type="http://schemas.openxmlformats.org/officeDocument/2006/relationships/image" Target="../media/image98.jp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jpg"/><Relationship Id="rId11" Type="http://schemas.openxmlformats.org/officeDocument/2006/relationships/image" Target="../media/image102.jpg"/><Relationship Id="rId12" Type="http://schemas.openxmlformats.org/officeDocument/2006/relationships/image" Target="../media/image103.jpg"/><Relationship Id="rId13" Type="http://schemas.openxmlformats.org/officeDocument/2006/relationships/image" Target="../media/image10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114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114.png"/><Relationship Id="rId4" Type="http://schemas.openxmlformats.org/officeDocument/2006/relationships/image" Target="../media/image126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hyperlink" Target="http://www.3gpp.org/" TargetMode="External"/><Relationship Id="rId5" Type="http://schemas.openxmlformats.org/officeDocument/2006/relationships/image" Target="../media/image129.png"/><Relationship Id="rId6" Type="http://schemas.openxmlformats.org/officeDocument/2006/relationships/image" Target="../media/image13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image" Target="../media/image130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jpg"/><Relationship Id="rId5" Type="http://schemas.openxmlformats.org/officeDocument/2006/relationships/image" Target="../media/image152.png"/><Relationship Id="rId6" Type="http://schemas.openxmlformats.org/officeDocument/2006/relationships/image" Target="../media/image153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Relationship Id="rId3" Type="http://schemas.openxmlformats.org/officeDocument/2006/relationships/image" Target="../media/image150.png"/><Relationship Id="rId4" Type="http://schemas.openxmlformats.org/officeDocument/2006/relationships/image" Target="../media/image85.png"/><Relationship Id="rId5" Type="http://schemas.openxmlformats.org/officeDocument/2006/relationships/image" Target="../media/image15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png"/><Relationship Id="rId3" Type="http://schemas.openxmlformats.org/officeDocument/2006/relationships/image" Target="../media/image160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jp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jpg"/><Relationship Id="rId10" Type="http://schemas.openxmlformats.org/officeDocument/2006/relationships/image" Target="../media/image16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jpg"/><Relationship Id="rId5" Type="http://schemas.openxmlformats.org/officeDocument/2006/relationships/image" Target="../media/image173.png"/><Relationship Id="rId6" Type="http://schemas.openxmlformats.org/officeDocument/2006/relationships/image" Target="../media/image174.jpg"/><Relationship Id="rId7" Type="http://schemas.openxmlformats.org/officeDocument/2006/relationships/image" Target="../media/image175.jpg"/><Relationship Id="rId8" Type="http://schemas.openxmlformats.org/officeDocument/2006/relationships/image" Target="../media/image176.jp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5.png"/><Relationship Id="rId3" Type="http://schemas.openxmlformats.org/officeDocument/2006/relationships/image" Target="../media/image183.png"/><Relationship Id="rId4" Type="http://schemas.openxmlformats.org/officeDocument/2006/relationships/image" Target="../media/image14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6.png"/><Relationship Id="rId3" Type="http://schemas.openxmlformats.org/officeDocument/2006/relationships/image" Target="../media/image183.png"/><Relationship Id="rId4" Type="http://schemas.openxmlformats.org/officeDocument/2006/relationships/image" Target="../media/image30.png"/><Relationship Id="rId5" Type="http://schemas.openxmlformats.org/officeDocument/2006/relationships/image" Target="../media/image187.png"/><Relationship Id="rId6" Type="http://schemas.openxmlformats.org/officeDocument/2006/relationships/image" Target="../media/image32.png"/><Relationship Id="rId7" Type="http://schemas.openxmlformats.org/officeDocument/2006/relationships/image" Target="../media/image144.png"/><Relationship Id="rId8" Type="http://schemas.openxmlformats.org/officeDocument/2006/relationships/image" Target="../media/image188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9.png"/><Relationship Id="rId3" Type="http://schemas.openxmlformats.org/officeDocument/2006/relationships/image" Target="../media/image190.png"/><Relationship Id="rId4" Type="http://schemas.openxmlformats.org/officeDocument/2006/relationships/image" Target="../media/image191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2.png"/><Relationship Id="rId3" Type="http://schemas.openxmlformats.org/officeDocument/2006/relationships/image" Target="../media/image190.png"/><Relationship Id="rId4" Type="http://schemas.openxmlformats.org/officeDocument/2006/relationships/image" Target="../media/image193.png"/><Relationship Id="rId5" Type="http://schemas.openxmlformats.org/officeDocument/2006/relationships/image" Target="../media/image19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5.png"/><Relationship Id="rId3" Type="http://schemas.openxmlformats.org/officeDocument/2006/relationships/image" Target="../media/image196.png"/><Relationship Id="rId4" Type="http://schemas.openxmlformats.org/officeDocument/2006/relationships/image" Target="../media/image197.jpg"/><Relationship Id="rId5" Type="http://schemas.openxmlformats.org/officeDocument/2006/relationships/image" Target="../media/image198.jp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7.png"/><Relationship Id="rId3" Type="http://schemas.openxmlformats.org/officeDocument/2006/relationships/image" Target="../media/image196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187.png"/><Relationship Id="rId8" Type="http://schemas.openxmlformats.org/officeDocument/2006/relationships/image" Target="../media/image32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25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Relationship Id="rId26" Type="http://schemas.openxmlformats.org/officeDocument/2006/relationships/image" Target="../media/image65.png"/><Relationship Id="rId27" Type="http://schemas.openxmlformats.org/officeDocument/2006/relationships/image" Target="../media/image66.png"/><Relationship Id="rId28" Type="http://schemas.openxmlformats.org/officeDocument/2006/relationships/image" Target="../media/image67.jpg"/><Relationship Id="rId29" Type="http://schemas.openxmlformats.org/officeDocument/2006/relationships/image" Target="../media/image68.png"/><Relationship Id="rId30" Type="http://schemas.openxmlformats.org/officeDocument/2006/relationships/image" Target="../media/image6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4229100" cy="2971800"/>
            <a:chOff x="1491996" y="1405127"/>
            <a:chExt cx="4229100" cy="2971800"/>
          </a:xfrm>
        </p:grpSpPr>
        <p:sp>
          <p:nvSpPr>
            <p:cNvPr id="3" name="object 3"/>
            <p:cNvSpPr/>
            <p:nvPr/>
          </p:nvSpPr>
          <p:spPr>
            <a:xfrm>
              <a:off x="1491996" y="2548127"/>
              <a:ext cx="4091940" cy="182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4229100" cy="29283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491995" y="1405127"/>
            <a:ext cx="4568190" cy="3429000"/>
            <a:chOff x="1491995" y="1405127"/>
            <a:chExt cx="4568190" cy="3429000"/>
          </a:xfrm>
        </p:grpSpPr>
        <p:sp>
          <p:nvSpPr>
            <p:cNvPr id="6" name="object 6"/>
            <p:cNvSpPr/>
            <p:nvPr/>
          </p:nvSpPr>
          <p:spPr>
            <a:xfrm>
              <a:off x="5288280" y="4491227"/>
              <a:ext cx="712470" cy="208915"/>
            </a:xfrm>
            <a:custGeom>
              <a:avLst/>
              <a:gdLst/>
              <a:ahLst/>
              <a:cxnLst/>
              <a:rect l="l" t="t" r="r" b="b"/>
              <a:pathLst>
                <a:path w="712470" h="208914">
                  <a:moveTo>
                    <a:pt x="678180" y="0"/>
                  </a:moveTo>
                  <a:lnTo>
                    <a:pt x="35052" y="0"/>
                  </a:lnTo>
                  <a:lnTo>
                    <a:pt x="21538" y="2797"/>
                  </a:lnTo>
                  <a:lnTo>
                    <a:pt x="10382" y="10382"/>
                  </a:lnTo>
                  <a:lnTo>
                    <a:pt x="2797" y="21538"/>
                  </a:lnTo>
                  <a:lnTo>
                    <a:pt x="0" y="35051"/>
                  </a:lnTo>
                  <a:lnTo>
                    <a:pt x="0" y="173735"/>
                  </a:lnTo>
                  <a:lnTo>
                    <a:pt x="2797" y="187249"/>
                  </a:lnTo>
                  <a:lnTo>
                    <a:pt x="10382" y="198405"/>
                  </a:lnTo>
                  <a:lnTo>
                    <a:pt x="21538" y="205990"/>
                  </a:lnTo>
                  <a:lnTo>
                    <a:pt x="35052" y="208787"/>
                  </a:lnTo>
                  <a:lnTo>
                    <a:pt x="678180" y="208787"/>
                  </a:lnTo>
                  <a:lnTo>
                    <a:pt x="691574" y="205990"/>
                  </a:lnTo>
                  <a:lnTo>
                    <a:pt x="702468" y="198405"/>
                  </a:lnTo>
                  <a:lnTo>
                    <a:pt x="709791" y="187249"/>
                  </a:lnTo>
                  <a:lnTo>
                    <a:pt x="712470" y="173735"/>
                  </a:lnTo>
                  <a:lnTo>
                    <a:pt x="712470" y="35051"/>
                  </a:lnTo>
                  <a:lnTo>
                    <a:pt x="709791" y="21538"/>
                  </a:lnTo>
                  <a:lnTo>
                    <a:pt x="702468" y="10382"/>
                  </a:lnTo>
                  <a:lnTo>
                    <a:pt x="691574" y="2797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6567" y="1405127"/>
              <a:ext cx="4563617" cy="3429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5" y="1405128"/>
              <a:ext cx="4301490" cy="727075"/>
            </a:xfrm>
            <a:custGeom>
              <a:avLst/>
              <a:gdLst/>
              <a:ahLst/>
              <a:cxnLst/>
              <a:rect l="l" t="t" r="r" b="b"/>
              <a:pathLst>
                <a:path w="4301490" h="727075">
                  <a:moveTo>
                    <a:pt x="4301381" y="0"/>
                  </a:moveTo>
                  <a:lnTo>
                    <a:pt x="0" y="0"/>
                  </a:lnTo>
                  <a:lnTo>
                    <a:pt x="0" y="535312"/>
                  </a:lnTo>
                  <a:lnTo>
                    <a:pt x="85895" y="557267"/>
                  </a:lnTo>
                  <a:lnTo>
                    <a:pt x="139202" y="570067"/>
                  </a:lnTo>
                  <a:lnTo>
                    <a:pt x="193043" y="582406"/>
                  </a:lnTo>
                  <a:lnTo>
                    <a:pt x="247408" y="594279"/>
                  </a:lnTo>
                  <a:lnTo>
                    <a:pt x="302287" y="605680"/>
                  </a:lnTo>
                  <a:lnTo>
                    <a:pt x="357668" y="616605"/>
                  </a:lnTo>
                  <a:lnTo>
                    <a:pt x="413541" y="627048"/>
                  </a:lnTo>
                  <a:lnTo>
                    <a:pt x="469896" y="637004"/>
                  </a:lnTo>
                  <a:lnTo>
                    <a:pt x="526721" y="646468"/>
                  </a:lnTo>
                  <a:lnTo>
                    <a:pt x="584007" y="655434"/>
                  </a:lnTo>
                  <a:lnTo>
                    <a:pt x="699916" y="671853"/>
                  </a:lnTo>
                  <a:lnTo>
                    <a:pt x="817537" y="686218"/>
                  </a:lnTo>
                  <a:lnTo>
                    <a:pt x="936787" y="698488"/>
                  </a:lnTo>
                  <a:lnTo>
                    <a:pt x="1057580" y="708622"/>
                  </a:lnTo>
                  <a:lnTo>
                    <a:pt x="1179831" y="716576"/>
                  </a:lnTo>
                  <a:lnTo>
                    <a:pt x="1303454" y="722310"/>
                  </a:lnTo>
                  <a:lnTo>
                    <a:pt x="1428366" y="725781"/>
                  </a:lnTo>
                  <a:lnTo>
                    <a:pt x="1554480" y="726947"/>
                  </a:lnTo>
                  <a:lnTo>
                    <a:pt x="1617682" y="726655"/>
                  </a:lnTo>
                  <a:lnTo>
                    <a:pt x="1743207" y="724331"/>
                  </a:lnTo>
                  <a:lnTo>
                    <a:pt x="1867490" y="719723"/>
                  </a:lnTo>
                  <a:lnTo>
                    <a:pt x="1990445" y="712874"/>
                  </a:lnTo>
                  <a:lnTo>
                    <a:pt x="2111986" y="703825"/>
                  </a:lnTo>
                  <a:lnTo>
                    <a:pt x="2232029" y="692618"/>
                  </a:lnTo>
                  <a:lnTo>
                    <a:pt x="2350488" y="679295"/>
                  </a:lnTo>
                  <a:lnTo>
                    <a:pt x="2467279" y="663897"/>
                  </a:lnTo>
                  <a:lnTo>
                    <a:pt x="2582316" y="646468"/>
                  </a:lnTo>
                  <a:lnTo>
                    <a:pt x="2639150" y="637004"/>
                  </a:lnTo>
                  <a:lnTo>
                    <a:pt x="2695513" y="627048"/>
                  </a:lnTo>
                  <a:lnTo>
                    <a:pt x="2751396" y="616605"/>
                  </a:lnTo>
                  <a:lnTo>
                    <a:pt x="2806787" y="605680"/>
                  </a:lnTo>
                  <a:lnTo>
                    <a:pt x="2861675" y="594279"/>
                  </a:lnTo>
                  <a:lnTo>
                    <a:pt x="2916050" y="582406"/>
                  </a:lnTo>
                  <a:lnTo>
                    <a:pt x="2969902" y="570067"/>
                  </a:lnTo>
                  <a:lnTo>
                    <a:pt x="3023220" y="557267"/>
                  </a:lnTo>
                  <a:lnTo>
                    <a:pt x="3075992" y="544011"/>
                  </a:lnTo>
                  <a:lnTo>
                    <a:pt x="3128210" y="530305"/>
                  </a:lnTo>
                  <a:lnTo>
                    <a:pt x="3179860" y="516154"/>
                  </a:lnTo>
                  <a:lnTo>
                    <a:pt x="3230934" y="501563"/>
                  </a:lnTo>
                  <a:lnTo>
                    <a:pt x="3281421" y="486537"/>
                  </a:lnTo>
                  <a:lnTo>
                    <a:pt x="3331309" y="471082"/>
                  </a:lnTo>
                  <a:lnTo>
                    <a:pt x="3380588" y="455203"/>
                  </a:lnTo>
                  <a:lnTo>
                    <a:pt x="3429248" y="438905"/>
                  </a:lnTo>
                  <a:lnTo>
                    <a:pt x="3477278" y="422192"/>
                  </a:lnTo>
                  <a:lnTo>
                    <a:pt x="3524668" y="405072"/>
                  </a:lnTo>
                  <a:lnTo>
                    <a:pt x="3571405" y="387548"/>
                  </a:lnTo>
                  <a:lnTo>
                    <a:pt x="3617481" y="369626"/>
                  </a:lnTo>
                  <a:lnTo>
                    <a:pt x="3662884" y="351312"/>
                  </a:lnTo>
                  <a:lnTo>
                    <a:pt x="3707604" y="332610"/>
                  </a:lnTo>
                  <a:lnTo>
                    <a:pt x="3751630" y="313525"/>
                  </a:lnTo>
                  <a:lnTo>
                    <a:pt x="3794951" y="294064"/>
                  </a:lnTo>
                  <a:lnTo>
                    <a:pt x="3837557" y="274231"/>
                  </a:lnTo>
                  <a:lnTo>
                    <a:pt x="3879437" y="254031"/>
                  </a:lnTo>
                  <a:lnTo>
                    <a:pt x="3920580" y="233470"/>
                  </a:lnTo>
                  <a:lnTo>
                    <a:pt x="3960976" y="212553"/>
                  </a:lnTo>
                  <a:lnTo>
                    <a:pt x="4000615" y="191285"/>
                  </a:lnTo>
                  <a:lnTo>
                    <a:pt x="4039485" y="169671"/>
                  </a:lnTo>
                  <a:lnTo>
                    <a:pt x="4077576" y="147717"/>
                  </a:lnTo>
                  <a:lnTo>
                    <a:pt x="4114877" y="125428"/>
                  </a:lnTo>
                  <a:lnTo>
                    <a:pt x="4151377" y="102809"/>
                  </a:lnTo>
                  <a:lnTo>
                    <a:pt x="4187067" y="79866"/>
                  </a:lnTo>
                  <a:lnTo>
                    <a:pt x="4221934" y="56603"/>
                  </a:lnTo>
                  <a:lnTo>
                    <a:pt x="4255970" y="33026"/>
                  </a:lnTo>
                  <a:lnTo>
                    <a:pt x="4289162" y="9139"/>
                  </a:lnTo>
                  <a:lnTo>
                    <a:pt x="4301381" y="0"/>
                  </a:lnTo>
                  <a:close/>
                </a:path>
              </a:pathLst>
            </a:custGeom>
            <a:solidFill>
              <a:srgbClr val="E300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5" y="1405127"/>
              <a:ext cx="3918585" cy="619125"/>
            </a:xfrm>
            <a:custGeom>
              <a:avLst/>
              <a:gdLst/>
              <a:ahLst/>
              <a:cxnLst/>
              <a:rect l="l" t="t" r="r" b="b"/>
              <a:pathLst>
                <a:path w="3918585" h="619125">
                  <a:moveTo>
                    <a:pt x="3918274" y="0"/>
                  </a:moveTo>
                  <a:lnTo>
                    <a:pt x="0" y="0"/>
                  </a:lnTo>
                  <a:lnTo>
                    <a:pt x="0" y="238894"/>
                  </a:lnTo>
                  <a:lnTo>
                    <a:pt x="58307" y="267200"/>
                  </a:lnTo>
                  <a:lnTo>
                    <a:pt x="102527" y="287568"/>
                  </a:lnTo>
                  <a:lnTo>
                    <a:pt x="147468" y="307409"/>
                  </a:lnTo>
                  <a:lnTo>
                    <a:pt x="193114" y="326716"/>
                  </a:lnTo>
                  <a:lnTo>
                    <a:pt x="239454" y="345480"/>
                  </a:lnTo>
                  <a:lnTo>
                    <a:pt x="286473" y="363695"/>
                  </a:lnTo>
                  <a:lnTo>
                    <a:pt x="334158" y="381351"/>
                  </a:lnTo>
                  <a:lnTo>
                    <a:pt x="382495" y="398441"/>
                  </a:lnTo>
                  <a:lnTo>
                    <a:pt x="431472" y="414958"/>
                  </a:lnTo>
                  <a:lnTo>
                    <a:pt x="481076" y="430892"/>
                  </a:lnTo>
                  <a:lnTo>
                    <a:pt x="531291" y="446237"/>
                  </a:lnTo>
                  <a:lnTo>
                    <a:pt x="582107" y="460985"/>
                  </a:lnTo>
                  <a:lnTo>
                    <a:pt x="633508" y="475128"/>
                  </a:lnTo>
                  <a:lnTo>
                    <a:pt x="685482" y="488657"/>
                  </a:lnTo>
                  <a:lnTo>
                    <a:pt x="738015" y="501565"/>
                  </a:lnTo>
                  <a:lnTo>
                    <a:pt x="791094" y="513844"/>
                  </a:lnTo>
                  <a:lnTo>
                    <a:pt x="844706" y="525487"/>
                  </a:lnTo>
                  <a:lnTo>
                    <a:pt x="898836" y="536484"/>
                  </a:lnTo>
                  <a:lnTo>
                    <a:pt x="953473" y="546830"/>
                  </a:lnTo>
                  <a:lnTo>
                    <a:pt x="1008603" y="556515"/>
                  </a:lnTo>
                  <a:lnTo>
                    <a:pt x="1064211" y="565531"/>
                  </a:lnTo>
                  <a:lnTo>
                    <a:pt x="1120285" y="573872"/>
                  </a:lnTo>
                  <a:lnTo>
                    <a:pt x="1176812" y="581528"/>
                  </a:lnTo>
                  <a:lnTo>
                    <a:pt x="1233778" y="588493"/>
                  </a:lnTo>
                  <a:lnTo>
                    <a:pt x="1291170" y="594758"/>
                  </a:lnTo>
                  <a:lnTo>
                    <a:pt x="1348974" y="600316"/>
                  </a:lnTo>
                  <a:lnTo>
                    <a:pt x="1407177" y="605157"/>
                  </a:lnTo>
                  <a:lnTo>
                    <a:pt x="1465766" y="609276"/>
                  </a:lnTo>
                  <a:lnTo>
                    <a:pt x="1524728" y="612664"/>
                  </a:lnTo>
                  <a:lnTo>
                    <a:pt x="1584048" y="615312"/>
                  </a:lnTo>
                  <a:lnTo>
                    <a:pt x="1643714" y="617213"/>
                  </a:lnTo>
                  <a:lnTo>
                    <a:pt x="1703712" y="618360"/>
                  </a:lnTo>
                  <a:lnTo>
                    <a:pt x="1764030" y="618744"/>
                  </a:lnTo>
                  <a:lnTo>
                    <a:pt x="1824317" y="618360"/>
                  </a:lnTo>
                  <a:lnTo>
                    <a:pt x="1884286" y="617213"/>
                  </a:lnTo>
                  <a:lnTo>
                    <a:pt x="1943923" y="615312"/>
                  </a:lnTo>
                  <a:lnTo>
                    <a:pt x="2003216" y="612664"/>
                  </a:lnTo>
                  <a:lnTo>
                    <a:pt x="2062150" y="609276"/>
                  </a:lnTo>
                  <a:lnTo>
                    <a:pt x="2120713" y="605157"/>
                  </a:lnTo>
                  <a:lnTo>
                    <a:pt x="2178891" y="600316"/>
                  </a:lnTo>
                  <a:lnTo>
                    <a:pt x="2236670" y="594758"/>
                  </a:lnTo>
                  <a:lnTo>
                    <a:pt x="2294038" y="588493"/>
                  </a:lnTo>
                  <a:lnTo>
                    <a:pt x="2350981" y="581528"/>
                  </a:lnTo>
                  <a:lnTo>
                    <a:pt x="2407485" y="573872"/>
                  </a:lnTo>
                  <a:lnTo>
                    <a:pt x="2463538" y="565531"/>
                  </a:lnTo>
                  <a:lnTo>
                    <a:pt x="2519125" y="556515"/>
                  </a:lnTo>
                  <a:lnTo>
                    <a:pt x="2574234" y="546830"/>
                  </a:lnTo>
                  <a:lnTo>
                    <a:pt x="2628851" y="536484"/>
                  </a:lnTo>
                  <a:lnTo>
                    <a:pt x="2682962" y="525487"/>
                  </a:lnTo>
                  <a:lnTo>
                    <a:pt x="2736556" y="513844"/>
                  </a:lnTo>
                  <a:lnTo>
                    <a:pt x="2789617" y="501565"/>
                  </a:lnTo>
                  <a:lnTo>
                    <a:pt x="2842133" y="488657"/>
                  </a:lnTo>
                  <a:lnTo>
                    <a:pt x="2894090" y="475128"/>
                  </a:lnTo>
                  <a:lnTo>
                    <a:pt x="2945475" y="460985"/>
                  </a:lnTo>
                  <a:lnTo>
                    <a:pt x="2996275" y="446237"/>
                  </a:lnTo>
                  <a:lnTo>
                    <a:pt x="3046475" y="430892"/>
                  </a:lnTo>
                  <a:lnTo>
                    <a:pt x="3096064" y="414958"/>
                  </a:lnTo>
                  <a:lnTo>
                    <a:pt x="3145028" y="398441"/>
                  </a:lnTo>
                  <a:lnTo>
                    <a:pt x="3193352" y="381351"/>
                  </a:lnTo>
                  <a:lnTo>
                    <a:pt x="3241024" y="363695"/>
                  </a:lnTo>
                  <a:lnTo>
                    <a:pt x="3288031" y="345480"/>
                  </a:lnTo>
                  <a:lnTo>
                    <a:pt x="3334358" y="326716"/>
                  </a:lnTo>
                  <a:lnTo>
                    <a:pt x="3379994" y="307409"/>
                  </a:lnTo>
                  <a:lnTo>
                    <a:pt x="3424923" y="287568"/>
                  </a:lnTo>
                  <a:lnTo>
                    <a:pt x="3469134" y="267200"/>
                  </a:lnTo>
                  <a:lnTo>
                    <a:pt x="3512612" y="246313"/>
                  </a:lnTo>
                  <a:lnTo>
                    <a:pt x="3555345" y="224915"/>
                  </a:lnTo>
                  <a:lnTo>
                    <a:pt x="3597318" y="203014"/>
                  </a:lnTo>
                  <a:lnTo>
                    <a:pt x="3638519" y="180618"/>
                  </a:lnTo>
                  <a:lnTo>
                    <a:pt x="3678934" y="157735"/>
                  </a:lnTo>
                  <a:lnTo>
                    <a:pt x="3718550" y="134373"/>
                  </a:lnTo>
                  <a:lnTo>
                    <a:pt x="3757353" y="110538"/>
                  </a:lnTo>
                  <a:lnTo>
                    <a:pt x="3795330" y="86241"/>
                  </a:lnTo>
                  <a:lnTo>
                    <a:pt x="3832469" y="61487"/>
                  </a:lnTo>
                  <a:lnTo>
                    <a:pt x="3868754" y="36285"/>
                  </a:lnTo>
                  <a:lnTo>
                    <a:pt x="3904173" y="10644"/>
                  </a:lnTo>
                  <a:lnTo>
                    <a:pt x="3918274" y="0"/>
                  </a:lnTo>
                  <a:close/>
                </a:path>
              </a:pathLst>
            </a:custGeom>
            <a:solidFill>
              <a:srgbClr val="00318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algn="ctr" marL="1055370" marR="1047750">
              <a:lnSpc>
                <a:spcPct val="100000"/>
              </a:lnSpc>
            </a:pPr>
            <a:r>
              <a:rPr dirty="0" sz="2400" spc="5" b="1">
                <a:solidFill>
                  <a:srgbClr val="0032CC"/>
                </a:solidFill>
                <a:latin typeface="Noto Serif CJK JP"/>
                <a:cs typeface="Noto Serif CJK JP"/>
              </a:rPr>
              <a:t>科技成果标准化与 </a:t>
            </a:r>
            <a:r>
              <a:rPr dirty="0" sz="2400" spc="10" b="1">
                <a:solidFill>
                  <a:srgbClr val="0032CC"/>
                </a:solidFill>
                <a:latin typeface="Noto Serif CJK JP"/>
                <a:cs typeface="Noto Serif CJK JP"/>
              </a:rPr>
              <a:t>专利技术标准化</a:t>
            </a:r>
            <a:endParaRPr sz="24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Noto Serif CJK JP"/>
              <a:cs typeface="Noto Serif CJK JP"/>
            </a:endParaRPr>
          </a:p>
          <a:p>
            <a:pPr algn="ctr" marL="5080">
              <a:lnSpc>
                <a:spcPct val="100000"/>
              </a:lnSpc>
            </a:pPr>
            <a:r>
              <a:rPr dirty="0" sz="2000" b="0">
                <a:latin typeface="Guseul"/>
                <a:cs typeface="Guseul"/>
              </a:rPr>
              <a:t>耿洪彪</a:t>
            </a:r>
            <a:endParaRPr sz="2000">
              <a:latin typeface="Guseul"/>
              <a:cs typeface="Guseul"/>
            </a:endParaRPr>
          </a:p>
          <a:p>
            <a:pPr algn="ctr" marL="3810">
              <a:lnSpc>
                <a:spcPct val="100000"/>
              </a:lnSpc>
              <a:spcBef>
                <a:spcPts val="840"/>
              </a:spcBef>
            </a:pPr>
            <a:r>
              <a:rPr dirty="0" sz="1600">
                <a:latin typeface="Tahoma"/>
                <a:cs typeface="Tahoma"/>
              </a:rPr>
              <a:t>2022.12</a:t>
            </a:r>
            <a:r>
              <a:rPr dirty="0" sz="1600" spc="-10">
                <a:latin typeface="Tahoma"/>
                <a:cs typeface="Tahoma"/>
              </a:rPr>
              <a:t> </a:t>
            </a:r>
            <a:r>
              <a:rPr dirty="0" sz="1600">
                <a:latin typeface="Noto Sans Mono CJK HK"/>
                <a:cs typeface="Noto Sans Mono CJK HK"/>
              </a:rPr>
              <a:t>北京</a:t>
            </a:r>
            <a:endParaRPr sz="1600">
              <a:latin typeface="Noto Sans Mono CJK HK"/>
              <a:cs typeface="Noto Sans Mono CJK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12" name="object 12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258570">
              <a:lnSpc>
                <a:spcPct val="100000"/>
              </a:lnSpc>
            </a:pP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引子：转化方式</a:t>
            </a:r>
            <a:endParaRPr sz="2200">
              <a:latin typeface="Noto Serif CJK JP"/>
              <a:cs typeface="Noto Serif CJK JP"/>
            </a:endParaRPr>
          </a:p>
          <a:p>
            <a:pPr marL="307340">
              <a:lnSpc>
                <a:spcPct val="100000"/>
              </a:lnSpc>
              <a:spcBef>
                <a:spcPts val="1885"/>
              </a:spcBef>
            </a:pPr>
            <a:r>
              <a:rPr dirty="0" sz="1600" spc="5" b="1">
                <a:latin typeface="Noto Serif CJK JP"/>
                <a:cs typeface="Noto Serif CJK JP"/>
              </a:rPr>
              <a:t>科技成果拥有方，如何转化收益最大？</a:t>
            </a:r>
            <a:endParaRPr sz="1600">
              <a:latin typeface="Noto Serif CJK JP"/>
              <a:cs typeface="Noto Serif CJK JP"/>
            </a:endParaRPr>
          </a:p>
          <a:p>
            <a:pPr marL="565150" indent="-258445">
              <a:lnSpc>
                <a:spcPct val="100000"/>
              </a:lnSpc>
              <a:spcBef>
                <a:spcPts val="790"/>
              </a:spcBef>
              <a:buClr>
                <a:srgbClr val="3232CC"/>
              </a:buClr>
              <a:buSzPct val="78125"/>
              <a:buFont typeface="Tahoma"/>
              <a:buAutoNum type="arabicPeriod"/>
              <a:tabLst>
                <a:tab pos="565785" algn="l"/>
              </a:tabLst>
            </a:pPr>
            <a:r>
              <a:rPr dirty="0" sz="1600" spc="5" b="1">
                <a:latin typeface="Noto Serif CJK JP"/>
                <a:cs typeface="Noto Serif CJK JP"/>
              </a:rPr>
              <a:t>自己实施，建厂生产</a:t>
            </a:r>
            <a:endParaRPr sz="1600">
              <a:latin typeface="Noto Serif CJK JP"/>
              <a:cs typeface="Noto Serif CJK JP"/>
            </a:endParaRPr>
          </a:p>
          <a:p>
            <a:pPr marL="565150" indent="-258445">
              <a:lnSpc>
                <a:spcPct val="100000"/>
              </a:lnSpc>
              <a:spcBef>
                <a:spcPts val="795"/>
              </a:spcBef>
              <a:buClr>
                <a:srgbClr val="3232CC"/>
              </a:buClr>
              <a:buSzPct val="78125"/>
              <a:buFont typeface="Tahoma"/>
              <a:buAutoNum type="arabicPeriod"/>
              <a:tabLst>
                <a:tab pos="565785" algn="l"/>
              </a:tabLst>
            </a:pPr>
            <a:r>
              <a:rPr dirty="0" sz="1600" spc="5" b="1">
                <a:latin typeface="Noto Serif CJK JP"/>
                <a:cs typeface="Noto Serif CJK JP"/>
              </a:rPr>
              <a:t>许可他人实施，收专利费</a:t>
            </a:r>
            <a:endParaRPr sz="1600">
              <a:latin typeface="Noto Serif CJK JP"/>
              <a:cs typeface="Noto Serif CJK JP"/>
            </a:endParaRPr>
          </a:p>
          <a:p>
            <a:pPr marL="565150" indent="-258445">
              <a:lnSpc>
                <a:spcPct val="100000"/>
              </a:lnSpc>
              <a:spcBef>
                <a:spcPts val="790"/>
              </a:spcBef>
              <a:buClr>
                <a:srgbClr val="3232CC"/>
              </a:buClr>
              <a:buSzPct val="78125"/>
              <a:buFont typeface="Tahoma"/>
              <a:buAutoNum type="arabicPeriod"/>
              <a:tabLst>
                <a:tab pos="565785" algn="l"/>
              </a:tabLst>
            </a:pPr>
            <a:r>
              <a:rPr dirty="0" sz="1600" spc="5" b="1">
                <a:latin typeface="Noto Serif CJK JP"/>
                <a:cs typeface="Noto Serif CJK JP"/>
              </a:rPr>
              <a:t>自己实</a:t>
            </a:r>
            <a:r>
              <a:rPr dirty="0" sz="1600" b="1">
                <a:latin typeface="Noto Serif CJK JP"/>
                <a:cs typeface="Noto Serif CJK JP"/>
              </a:rPr>
              <a:t>施</a:t>
            </a:r>
            <a:r>
              <a:rPr dirty="0" sz="1600" spc="60" b="1">
                <a:latin typeface="Noto Serif CJK JP"/>
                <a:cs typeface="Noto Serif CJK JP"/>
              </a:rPr>
              <a:t> </a:t>
            </a:r>
            <a:r>
              <a:rPr dirty="0" sz="1600" b="1">
                <a:latin typeface="Tahoma"/>
                <a:cs typeface="Tahoma"/>
              </a:rPr>
              <a:t>+ </a:t>
            </a:r>
            <a:r>
              <a:rPr dirty="0" sz="1600" spc="5" b="1">
                <a:latin typeface="Noto Serif CJK JP"/>
                <a:cs typeface="Noto Serif CJK JP"/>
              </a:rPr>
              <a:t>授权许可</a:t>
            </a:r>
            <a:endParaRPr sz="1600">
              <a:latin typeface="Noto Serif CJK JP"/>
              <a:cs typeface="Noto Serif CJK JP"/>
            </a:endParaRPr>
          </a:p>
          <a:p>
            <a:pPr marL="565150" indent="-258445">
              <a:lnSpc>
                <a:spcPct val="100000"/>
              </a:lnSpc>
              <a:spcBef>
                <a:spcPts val="790"/>
              </a:spcBef>
              <a:buClr>
                <a:srgbClr val="3232CC"/>
              </a:buClr>
              <a:buSzPct val="78125"/>
              <a:buFont typeface="Tahoma"/>
              <a:buAutoNum type="arabicPeriod"/>
              <a:tabLst>
                <a:tab pos="565785" algn="l"/>
              </a:tabLst>
            </a:pPr>
            <a:r>
              <a:rPr dirty="0" sz="1600" spc="5" b="1">
                <a:latin typeface="Noto Serif CJK JP"/>
                <a:cs typeface="Noto Serif CJK JP"/>
              </a:rPr>
              <a:t>转让专利权，一笔了断</a:t>
            </a:r>
            <a:endParaRPr sz="1600">
              <a:latin typeface="Noto Serif CJK JP"/>
              <a:cs typeface="Noto Serif CJK JP"/>
            </a:endParaRPr>
          </a:p>
          <a:p>
            <a:pPr marL="307340">
              <a:lnSpc>
                <a:spcPct val="100000"/>
              </a:lnSpc>
              <a:spcBef>
                <a:spcPts val="1145"/>
              </a:spcBef>
            </a:pPr>
            <a:r>
              <a:rPr dirty="0" sz="1250" spc="10" b="1">
                <a:solidFill>
                  <a:srgbClr val="3232CC"/>
                </a:solidFill>
                <a:latin typeface="Tahoma"/>
                <a:cs typeface="Tahoma"/>
              </a:rPr>
              <a:t>5.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388110" marR="362585" indent="-1018540">
              <a:lnSpc>
                <a:spcPts val="2340"/>
              </a:lnSpc>
              <a:spcBef>
                <a:spcPts val="1725"/>
              </a:spcBef>
            </a:pPr>
            <a:r>
              <a:rPr dirty="0" sz="2000" b="1">
                <a:solidFill>
                  <a:srgbClr val="0032CC"/>
                </a:solidFill>
                <a:latin typeface="Noto Serif CJK JP"/>
                <a:cs typeface="Noto Serif CJK JP"/>
              </a:rPr>
              <a:t>国务院办公厅《促进科技成果转移 </a:t>
            </a:r>
            <a:r>
              <a:rPr dirty="0" sz="2000" b="1">
                <a:solidFill>
                  <a:srgbClr val="0032CC"/>
                </a:solidFill>
                <a:latin typeface="Noto Serif CJK JP"/>
                <a:cs typeface="Noto Serif CJK JP"/>
              </a:rPr>
              <a:t>转化行动方案》</a:t>
            </a:r>
            <a:endParaRPr sz="2000">
              <a:latin typeface="Noto Serif CJK JP"/>
              <a:cs typeface="Noto Serif CJK JP"/>
            </a:endParaRPr>
          </a:p>
          <a:p>
            <a:pPr marL="439420" marR="364490" indent="-171450">
              <a:lnSpc>
                <a:spcPct val="150000"/>
              </a:lnSpc>
              <a:spcBef>
                <a:spcPts val="47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开展科技成果转化为技术标准试点，推动更多应 用类</a:t>
            </a:r>
            <a:r>
              <a:rPr dirty="0" sz="1400" b="1">
                <a:solidFill>
                  <a:srgbClr val="FF0000"/>
                </a:solidFill>
                <a:latin typeface="Noto Serif CJK JP"/>
                <a:cs typeface="Noto Serif CJK JP"/>
              </a:rPr>
              <a:t>科技成果转化为技术标准</a:t>
            </a:r>
            <a:r>
              <a:rPr dirty="0" sz="1400" spc="-5" b="1">
                <a:latin typeface="Noto Serif CJK JP"/>
                <a:cs typeface="Noto Serif CJK JP"/>
              </a:rPr>
              <a:t>。</a:t>
            </a:r>
            <a:endParaRPr sz="14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Noto Serif CJK JP"/>
              <a:cs typeface="Noto Serif CJK JP"/>
            </a:endParaRPr>
          </a:p>
          <a:p>
            <a:pPr marL="2640330">
              <a:lnSpc>
                <a:spcPct val="100000"/>
              </a:lnSpc>
            </a:pPr>
            <a:r>
              <a:rPr dirty="0" sz="1400" spc="-10" b="1">
                <a:latin typeface="Tahoma"/>
                <a:cs typeface="Tahoma"/>
              </a:rPr>
              <a:t>——2016</a:t>
            </a:r>
            <a:r>
              <a:rPr dirty="0" sz="1400" spc="5" b="1">
                <a:latin typeface="Noto Serif CJK JP"/>
                <a:cs typeface="Noto Serif CJK JP"/>
              </a:rPr>
              <a:t>年</a:t>
            </a:r>
            <a:r>
              <a:rPr dirty="0" sz="1400" spc="-5" b="1">
                <a:latin typeface="Tahoma"/>
                <a:cs typeface="Tahoma"/>
              </a:rPr>
              <a:t>4</a:t>
            </a:r>
            <a:r>
              <a:rPr dirty="0" sz="1400" spc="5" b="1">
                <a:latin typeface="Noto Serif CJK JP"/>
                <a:cs typeface="Noto Serif CJK JP"/>
              </a:rPr>
              <a:t>月</a:t>
            </a:r>
            <a:r>
              <a:rPr dirty="0" sz="1400" spc="-5" b="1">
                <a:latin typeface="Tahoma"/>
                <a:cs typeface="Tahoma"/>
              </a:rPr>
              <a:t>21</a:t>
            </a:r>
            <a:r>
              <a:rPr dirty="0" sz="1400" spc="-5" b="1">
                <a:latin typeface="Noto Serif CJK JP"/>
                <a:cs typeface="Noto Serif CJK JP"/>
              </a:rPr>
              <a:t>日</a:t>
            </a:r>
            <a:endParaRPr sz="14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614" y="5855589"/>
            <a:ext cx="4572000" cy="3429000"/>
            <a:chOff x="1491614" y="5855589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1491995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5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04159" y="5968746"/>
              <a:ext cx="2091689" cy="31722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8091" y="5862066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614" y="1404747"/>
            <a:ext cx="4572635" cy="3429635"/>
            <a:chOff x="1491614" y="1404747"/>
            <a:chExt cx="4572635" cy="3429635"/>
          </a:xfrm>
        </p:grpSpPr>
        <p:sp>
          <p:nvSpPr>
            <p:cNvPr id="3" name="object 3"/>
            <p:cNvSpPr/>
            <p:nvPr/>
          </p:nvSpPr>
          <p:spPr>
            <a:xfrm>
              <a:off x="1491995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5" y="1405128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91995" y="1405128"/>
              <a:ext cx="2429255" cy="3429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35501" y="1405128"/>
              <a:ext cx="2428494" cy="3429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491996" y="5855970"/>
            <a:ext cx="4018279" cy="3429000"/>
            <a:chOff x="1491996" y="5855970"/>
            <a:chExt cx="4018279" cy="3429000"/>
          </a:xfrm>
        </p:grpSpPr>
        <p:sp>
          <p:nvSpPr>
            <p:cNvPr id="9" name="object 9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20596" y="6307836"/>
              <a:ext cx="3789426" cy="29771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1123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《国家标准化发展纲要》</a:t>
            </a:r>
            <a:endParaRPr sz="2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80978"/>
              <a:ext cx="3561588" cy="5147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177800">
              <a:lnSpc>
                <a:spcPct val="100000"/>
              </a:lnSpc>
            </a:pPr>
            <a:r>
              <a:rPr dirty="0" sz="2000" spc="-5">
                <a:solidFill>
                  <a:srgbClr val="0032CC"/>
                </a:solidFill>
                <a:latin typeface="Tahoma"/>
                <a:cs typeface="Tahoma"/>
              </a:rPr>
              <a:t>2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、为什么要把科技成果转化为标准？</a:t>
            </a:r>
            <a:endParaRPr sz="2000">
              <a:latin typeface="Noto Sans Mono CJK HK"/>
              <a:cs typeface="Noto Sans Mono CJK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375920">
              <a:lnSpc>
                <a:spcPct val="100000"/>
              </a:lnSpc>
            </a:pP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为什么要把科技成果转化为标准？</a:t>
            </a:r>
            <a:endParaRPr sz="2000">
              <a:latin typeface="Noto Sans Mono CJK HK"/>
              <a:cs typeface="Noto Sans Mono CJK HK"/>
            </a:endParaRPr>
          </a:p>
          <a:p>
            <a:pPr algn="just" marL="439420" marR="274955" indent="-171450">
              <a:lnSpc>
                <a:spcPct val="110000"/>
              </a:lnSpc>
              <a:spcBef>
                <a:spcPts val="1595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当前，技术标准的研发和科</a:t>
            </a:r>
            <a:r>
              <a:rPr dirty="0" sz="1000" b="1">
                <a:latin typeface="Noto Serif CJK JP"/>
                <a:cs typeface="Noto Serif CJK JP"/>
              </a:rPr>
              <a:t>技</a:t>
            </a:r>
            <a:r>
              <a:rPr dirty="0" sz="1000" spc="5" b="1">
                <a:latin typeface="Noto Serif CJK JP"/>
                <a:cs typeface="Noto Serif CJK JP"/>
              </a:rPr>
              <a:t>创新</a:t>
            </a:r>
            <a:r>
              <a:rPr dirty="0" sz="1000" b="1">
                <a:latin typeface="Noto Serif CJK JP"/>
                <a:cs typeface="Noto Serif CJK JP"/>
              </a:rPr>
              <a:t>越</a:t>
            </a:r>
            <a:r>
              <a:rPr dirty="0" sz="1000" spc="5" b="1">
                <a:latin typeface="Noto Serif CJK JP"/>
                <a:cs typeface="Noto Serif CJK JP"/>
              </a:rPr>
              <a:t>来越</a:t>
            </a:r>
            <a:r>
              <a:rPr dirty="0" sz="1000" b="1">
                <a:latin typeface="Noto Serif CJK JP"/>
                <a:cs typeface="Noto Serif CJK JP"/>
              </a:rPr>
              <a:t>趋</a:t>
            </a:r>
            <a:r>
              <a:rPr dirty="0" sz="1000" spc="5" b="1">
                <a:latin typeface="Noto Serif CJK JP"/>
                <a:cs typeface="Noto Serif CJK JP"/>
              </a:rPr>
              <a:t>向同步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技术</a:t>
            </a:r>
            <a:r>
              <a:rPr dirty="0" sz="1000" b="1">
                <a:latin typeface="Noto Serif CJK JP"/>
                <a:cs typeface="Noto Serif CJK JP"/>
              </a:rPr>
              <a:t>标</a:t>
            </a:r>
            <a:r>
              <a:rPr dirty="0" sz="1000" spc="5" b="1">
                <a:latin typeface="Noto Serif CJK JP"/>
                <a:cs typeface="Noto Serif CJK JP"/>
              </a:rPr>
              <a:t>准研制逐 步嵌入到科技活动的各个环</a:t>
            </a:r>
            <a:r>
              <a:rPr dirty="0" sz="1000" b="1">
                <a:latin typeface="Noto Serif CJK JP"/>
                <a:cs typeface="Noto Serif CJK JP"/>
              </a:rPr>
              <a:t>节</a:t>
            </a:r>
            <a:r>
              <a:rPr dirty="0" sz="1000" spc="5" b="1">
                <a:latin typeface="Noto Serif CJK JP"/>
                <a:cs typeface="Noto Serif CJK JP"/>
              </a:rPr>
              <a:t>中，</a:t>
            </a:r>
            <a:r>
              <a:rPr dirty="0" sz="1000" b="1">
                <a:latin typeface="Noto Serif CJK JP"/>
                <a:cs typeface="Noto Serif CJK JP"/>
              </a:rPr>
              <a:t>为</a:t>
            </a:r>
            <a:r>
              <a:rPr dirty="0" sz="1000" spc="5" b="1">
                <a:latin typeface="Noto Serif CJK JP"/>
                <a:cs typeface="Noto Serif CJK JP"/>
              </a:rPr>
              <a:t>科技</a:t>
            </a:r>
            <a:r>
              <a:rPr dirty="0" sz="1000" b="1">
                <a:latin typeface="Noto Serif CJK JP"/>
                <a:cs typeface="Noto Serif CJK JP"/>
              </a:rPr>
              <a:t>成</a:t>
            </a:r>
            <a:r>
              <a:rPr dirty="0" sz="1000" spc="5" b="1">
                <a:latin typeface="Noto Serif CJK JP"/>
                <a:cs typeface="Noto Serif CJK JP"/>
              </a:rPr>
              <a:t>果快速</a:t>
            </a:r>
            <a:r>
              <a:rPr dirty="0" sz="1000" b="1">
                <a:latin typeface="Noto Serif CJK JP"/>
                <a:cs typeface="Noto Serif CJK JP"/>
              </a:rPr>
              <a:t>形</a:t>
            </a:r>
            <a:r>
              <a:rPr dirty="0" sz="1000" spc="5" b="1">
                <a:latin typeface="Noto Serif CJK JP"/>
                <a:cs typeface="Noto Serif CJK JP"/>
              </a:rPr>
              <a:t>成产</a:t>
            </a:r>
            <a:r>
              <a:rPr dirty="0" sz="1000" b="1">
                <a:latin typeface="Noto Serif CJK JP"/>
                <a:cs typeface="Noto Serif CJK JP"/>
              </a:rPr>
              <a:t>业</a:t>
            </a:r>
            <a:r>
              <a:rPr dirty="0" sz="1000" spc="5" b="1">
                <a:latin typeface="Noto Serif CJK JP"/>
                <a:cs typeface="Noto Serif CJK JP"/>
              </a:rPr>
              <a:t>、进入市 </a:t>
            </a:r>
            <a:r>
              <a:rPr dirty="0" sz="1000" spc="5" b="1">
                <a:latin typeface="Noto Serif CJK JP"/>
                <a:cs typeface="Noto Serif CJK JP"/>
              </a:rPr>
              <a:t>场提供重要的支撑和保障。</a:t>
            </a:r>
            <a:endParaRPr sz="1000">
              <a:latin typeface="Noto Serif CJK JP"/>
              <a:cs typeface="Noto Serif CJK JP"/>
            </a:endParaRPr>
          </a:p>
          <a:p>
            <a:pPr algn="just"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技术标准与科技创新在国际</a:t>
            </a:r>
            <a:r>
              <a:rPr dirty="0" sz="1000" b="1">
                <a:latin typeface="Noto Serif CJK JP"/>
                <a:cs typeface="Noto Serif CJK JP"/>
              </a:rPr>
              <a:t>竞</a:t>
            </a:r>
            <a:r>
              <a:rPr dirty="0" sz="1000" spc="5" b="1">
                <a:latin typeface="Noto Serif CJK JP"/>
                <a:cs typeface="Noto Serif CJK JP"/>
              </a:rPr>
              <a:t>争中</a:t>
            </a:r>
            <a:r>
              <a:rPr dirty="0" sz="1000" b="1">
                <a:latin typeface="Noto Serif CJK JP"/>
                <a:cs typeface="Noto Serif CJK JP"/>
              </a:rPr>
              <a:t>融</a:t>
            </a:r>
            <a:r>
              <a:rPr dirty="0" sz="1000" spc="5" b="1">
                <a:latin typeface="Noto Serif CJK JP"/>
                <a:cs typeface="Noto Serif CJK JP"/>
              </a:rPr>
              <a:t>为一</a:t>
            </a:r>
            <a:r>
              <a:rPr dirty="0" sz="1000" b="1">
                <a:latin typeface="Noto Serif CJK JP"/>
                <a:cs typeface="Noto Serif CJK JP"/>
              </a:rPr>
              <a:t>体</a:t>
            </a:r>
            <a:r>
              <a:rPr dirty="0" sz="1000" spc="5" b="1">
                <a:latin typeface="Noto Serif CJK JP"/>
                <a:cs typeface="Noto Serif CJK JP"/>
              </a:rPr>
              <a:t>，相互</a:t>
            </a:r>
            <a:r>
              <a:rPr dirty="0" sz="1000" b="1">
                <a:latin typeface="Noto Serif CJK JP"/>
                <a:cs typeface="Noto Serif CJK JP"/>
              </a:rPr>
              <a:t>借</a:t>
            </a:r>
            <a:r>
              <a:rPr dirty="0" sz="1000" spc="5" b="1">
                <a:latin typeface="Noto Serif CJK JP"/>
                <a:cs typeface="Noto Serif CJK JP"/>
              </a:rPr>
              <a:t>力，</a:t>
            </a:r>
            <a:r>
              <a:rPr dirty="0" sz="1000" b="1">
                <a:latin typeface="Noto Serif CJK JP"/>
                <a:cs typeface="Noto Serif CJK JP"/>
              </a:rPr>
              <a:t>成</a:t>
            </a:r>
            <a:r>
              <a:rPr dirty="0" sz="1000" spc="5" b="1">
                <a:latin typeface="Noto Serif CJK JP"/>
                <a:cs typeface="Noto Serif CJK JP"/>
              </a:rPr>
              <a:t>为参与国 </a:t>
            </a:r>
            <a:r>
              <a:rPr dirty="0" sz="1000" spc="5" b="1">
                <a:latin typeface="Noto Serif CJK JP"/>
                <a:cs typeface="Noto Serif CJK JP"/>
              </a:rPr>
              <a:t>际竞争与合作的战略手段。</a:t>
            </a:r>
            <a:endParaRPr sz="1000">
              <a:latin typeface="Noto Serif CJK JP"/>
              <a:cs typeface="Noto Serif CJK JP"/>
            </a:endParaRPr>
          </a:p>
          <a:p>
            <a:pPr algn="just"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尤其在战略性新兴产业领域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发达</a:t>
            </a:r>
            <a:r>
              <a:rPr dirty="0" sz="1000" b="1">
                <a:latin typeface="Noto Serif CJK JP"/>
                <a:cs typeface="Noto Serif CJK JP"/>
              </a:rPr>
              <a:t>国</a:t>
            </a:r>
            <a:r>
              <a:rPr dirty="0" sz="1000" spc="5" b="1">
                <a:latin typeface="Noto Serif CJK JP"/>
                <a:cs typeface="Noto Serif CJK JP"/>
              </a:rPr>
              <a:t>家力</a:t>
            </a:r>
            <a:r>
              <a:rPr dirty="0" sz="1000" b="1">
                <a:latin typeface="Noto Serif CJK JP"/>
                <a:cs typeface="Noto Serif CJK JP"/>
              </a:rPr>
              <a:t>求</a:t>
            </a:r>
            <a:r>
              <a:rPr dirty="0" sz="1000" spc="5" b="1">
                <a:latin typeface="Noto Serif CJK JP"/>
                <a:cs typeface="Noto Serif CJK JP"/>
              </a:rPr>
              <a:t>主导国</a:t>
            </a:r>
            <a:r>
              <a:rPr dirty="0" sz="1000" b="1">
                <a:latin typeface="Noto Serif CJK JP"/>
                <a:cs typeface="Noto Serif CJK JP"/>
              </a:rPr>
              <a:t>际</a:t>
            </a:r>
            <a:r>
              <a:rPr dirty="0" sz="1000" spc="5" b="1">
                <a:latin typeface="Noto Serif CJK JP"/>
                <a:cs typeface="Noto Serif CJK JP"/>
              </a:rPr>
              <a:t>标准</a:t>
            </a:r>
            <a:r>
              <a:rPr dirty="0" sz="1000" b="1">
                <a:latin typeface="Noto Serif CJK JP"/>
                <a:cs typeface="Noto Serif CJK JP"/>
              </a:rPr>
              <a:t>制</a:t>
            </a:r>
            <a:r>
              <a:rPr dirty="0" sz="1000" spc="5" b="1">
                <a:latin typeface="Noto Serif CJK JP"/>
                <a:cs typeface="Noto Serif CJK JP"/>
              </a:rPr>
              <a:t>定，以标 </a:t>
            </a:r>
            <a:r>
              <a:rPr dirty="0" sz="1000" spc="5" b="1">
                <a:latin typeface="Noto Serif CJK JP"/>
                <a:cs typeface="Noto Serif CJK JP"/>
              </a:rPr>
              <a:t>准带动研发，推动产业转型</a:t>
            </a:r>
            <a:r>
              <a:rPr dirty="0" sz="1000" b="1">
                <a:latin typeface="Noto Serif CJK JP"/>
                <a:cs typeface="Noto Serif CJK JP"/>
              </a:rPr>
              <a:t>升</a:t>
            </a:r>
            <a:r>
              <a:rPr dirty="0" sz="1000" spc="5" b="1">
                <a:latin typeface="Noto Serif CJK JP"/>
                <a:cs typeface="Noto Serif CJK JP"/>
              </a:rPr>
              <a:t>级，</a:t>
            </a:r>
            <a:r>
              <a:rPr dirty="0" sz="1000" b="1">
                <a:latin typeface="Noto Serif CJK JP"/>
                <a:cs typeface="Noto Serif CJK JP"/>
              </a:rPr>
              <a:t>抢</a:t>
            </a:r>
            <a:r>
              <a:rPr dirty="0" sz="1000" spc="5" b="1">
                <a:latin typeface="Noto Serif CJK JP"/>
                <a:cs typeface="Noto Serif CJK JP"/>
              </a:rPr>
              <a:t>占发</a:t>
            </a:r>
            <a:r>
              <a:rPr dirty="0" sz="1000" b="1">
                <a:latin typeface="Noto Serif CJK JP"/>
                <a:cs typeface="Noto Serif CJK JP"/>
              </a:rPr>
              <a:t>展</a:t>
            </a:r>
            <a:r>
              <a:rPr dirty="0" sz="1000" spc="5" b="1">
                <a:latin typeface="Noto Serif CJK JP"/>
                <a:cs typeface="Noto Serif CJK JP"/>
              </a:rPr>
              <a:t>制高点。</a:t>
            </a:r>
            <a:endParaRPr sz="1000">
              <a:latin typeface="Noto Serif CJK JP"/>
              <a:cs typeface="Noto Serif CJK JP"/>
            </a:endParaRPr>
          </a:p>
          <a:p>
            <a:pPr algn="just"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45" b="1">
                <a:latin typeface="Noto Serif CJK JP"/>
                <a:cs typeface="Noto Serif CJK JP"/>
              </a:rPr>
              <a:t>“标准是自主创新的制高点</a:t>
            </a:r>
            <a:r>
              <a:rPr dirty="0" sz="1000" spc="45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谁掌</a:t>
            </a:r>
            <a:r>
              <a:rPr dirty="0" sz="1000" b="1">
                <a:latin typeface="Noto Serif CJK JP"/>
                <a:cs typeface="Noto Serif CJK JP"/>
              </a:rPr>
              <a:t>握</a:t>
            </a:r>
            <a:r>
              <a:rPr dirty="0" sz="1000" spc="5" b="1">
                <a:latin typeface="Noto Serif CJK JP"/>
                <a:cs typeface="Noto Serif CJK JP"/>
              </a:rPr>
              <a:t>了标</a:t>
            </a:r>
            <a:r>
              <a:rPr dirty="0" sz="1000" b="1">
                <a:latin typeface="Noto Serif CJK JP"/>
                <a:cs typeface="Noto Serif CJK JP"/>
              </a:rPr>
              <a:t>准</a:t>
            </a:r>
            <a:r>
              <a:rPr dirty="0" sz="1000" spc="5" b="1">
                <a:latin typeface="Noto Serif CJK JP"/>
                <a:cs typeface="Noto Serif CJK JP"/>
              </a:rPr>
              <a:t>制定的</a:t>
            </a:r>
            <a:r>
              <a:rPr dirty="0" sz="1000" b="1">
                <a:latin typeface="Noto Serif CJK JP"/>
                <a:cs typeface="Noto Serif CJK JP"/>
              </a:rPr>
              <a:t>话</a:t>
            </a:r>
            <a:r>
              <a:rPr dirty="0" sz="1000" spc="5" b="1">
                <a:latin typeface="Noto Serif CJK JP"/>
                <a:cs typeface="Noto Serif CJK JP"/>
              </a:rPr>
              <a:t>语权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谁就掌握 </a:t>
            </a:r>
            <a:r>
              <a:rPr dirty="0" sz="1000" spc="55" b="1">
                <a:latin typeface="Noto Serif CJK JP"/>
                <a:cs typeface="Noto Serif CJK JP"/>
              </a:rPr>
              <a:t>了市场竞争的主动权</a:t>
            </a:r>
            <a:r>
              <a:rPr dirty="0" sz="1000" spc="25" b="1">
                <a:latin typeface="Noto Serif CJK JP"/>
                <a:cs typeface="Noto Serif CJK JP"/>
              </a:rPr>
              <a:t>”</a:t>
            </a:r>
            <a:r>
              <a:rPr dirty="0" sz="1000" spc="55" b="1">
                <a:latin typeface="Noto Serif CJK JP"/>
                <a:cs typeface="Noto Serif CJK JP"/>
              </a:rPr>
              <a:t>。</a:t>
            </a:r>
            <a:endParaRPr sz="1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375920">
              <a:lnSpc>
                <a:spcPct val="100000"/>
              </a:lnSpc>
            </a:pP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为什么要把科技成果转化为标准？</a:t>
            </a:r>
            <a:endParaRPr sz="2000">
              <a:latin typeface="Noto Sans Mono CJK HK"/>
              <a:cs typeface="Noto Sans Mono CJK HK"/>
            </a:endParaRPr>
          </a:p>
          <a:p>
            <a:pPr algn="just" marL="439420" marR="282575" indent="-171450">
              <a:lnSpc>
                <a:spcPct val="110000"/>
              </a:lnSpc>
              <a:spcBef>
                <a:spcPts val="75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技术标准是促进科技成果转化为社会产品的桥梁和纽带。 科技创新是提升标准水平的手段和动力。</a:t>
            </a:r>
            <a:endParaRPr sz="1200">
              <a:latin typeface="Noto Serif CJK JP"/>
              <a:cs typeface="Noto Serif CJK JP"/>
            </a:endParaRPr>
          </a:p>
          <a:p>
            <a:pPr algn="just" marL="439420" marR="28257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从科技成果到产业发展、再到市场，有产品就需要标准， 就需要检测，这其中，技术标准发挥着关键性作用，成为 科技成果的一种重要表现形式。</a:t>
            </a:r>
            <a:endParaRPr sz="1200">
              <a:latin typeface="Noto Serif CJK JP"/>
              <a:cs typeface="Noto Serif CJK JP"/>
            </a:endParaRPr>
          </a:p>
          <a:p>
            <a:pPr algn="just"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制定和实施技术标准，本质上就是推进科技成果转化。</a:t>
            </a:r>
            <a:endParaRPr sz="1200">
              <a:latin typeface="Noto Serif CJK JP"/>
              <a:cs typeface="Noto Serif CJK JP"/>
            </a:endParaRPr>
          </a:p>
          <a:p>
            <a:pPr algn="just"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科技创新越来越需要技术标准的支撑。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4339590" cy="2872740"/>
            <a:chOff x="1491996" y="5855970"/>
            <a:chExt cx="4339590" cy="2872740"/>
          </a:xfrm>
        </p:grpSpPr>
        <p:sp>
          <p:nvSpPr>
            <p:cNvPr id="7" name="object 7"/>
            <p:cNvSpPr/>
            <p:nvPr/>
          </p:nvSpPr>
          <p:spPr>
            <a:xfrm>
              <a:off x="1491996" y="6320028"/>
              <a:ext cx="3561588" cy="526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25168" y="6832854"/>
              <a:ext cx="4106417" cy="1895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249555" rIns="0" bIns="0" rtlCol="0" vert="horz">
            <a:spAutoFit/>
          </a:bodyPr>
          <a:lstStyle/>
          <a:p>
            <a:pPr marL="322580">
              <a:lnSpc>
                <a:spcPct val="100000"/>
              </a:lnSpc>
              <a:spcBef>
                <a:spcPts val="1965"/>
              </a:spcBef>
            </a:pPr>
            <a:r>
              <a:rPr dirty="0" sz="2200" spc="-5">
                <a:latin typeface="Noto Sans Mono CJK HK"/>
                <a:cs typeface="Noto Sans Mono CJK HK"/>
              </a:rPr>
              <a:t>技术标准与科技创新之间的关系</a:t>
            </a:r>
            <a:endParaRPr sz="220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249555" rIns="0" bIns="0" rtlCol="0" vert="horz">
            <a:spAutoFit/>
          </a:bodyPr>
          <a:lstStyle/>
          <a:p>
            <a:pPr marL="321945">
              <a:lnSpc>
                <a:spcPct val="100000"/>
              </a:lnSpc>
              <a:spcBef>
                <a:spcPts val="1965"/>
              </a:spcBef>
            </a:pPr>
            <a:r>
              <a:rPr dirty="0" sz="2200" spc="-5">
                <a:latin typeface="Noto Sans Mono CJK HK"/>
                <a:cs typeface="Noto Sans Mono CJK HK"/>
              </a:rPr>
              <a:t>技术标准与科技创新之间的关系</a:t>
            </a:r>
            <a:endParaRPr sz="2200">
              <a:latin typeface="Noto Sans Mono CJK HK"/>
              <a:cs typeface="Noto Sans Mono CJK HK"/>
            </a:endParaRPr>
          </a:p>
          <a:p>
            <a:pPr algn="just" marL="439420" indent="-172085">
              <a:lnSpc>
                <a:spcPct val="100000"/>
              </a:lnSpc>
              <a:spcBef>
                <a:spcPts val="1814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技术标准是对某一发展阶段</a:t>
            </a:r>
            <a:r>
              <a:rPr dirty="0" sz="1000" b="1">
                <a:latin typeface="Noto Serif CJK JP"/>
                <a:cs typeface="Noto Serif CJK JP"/>
              </a:rPr>
              <a:t>技</a:t>
            </a:r>
            <a:r>
              <a:rPr dirty="0" sz="1000" spc="5" b="1">
                <a:latin typeface="Noto Serif CJK JP"/>
                <a:cs typeface="Noto Serif CJK JP"/>
              </a:rPr>
              <a:t>术成</a:t>
            </a:r>
            <a:r>
              <a:rPr dirty="0" sz="1000" b="1">
                <a:latin typeface="Noto Serif CJK JP"/>
                <a:cs typeface="Noto Serif CJK JP"/>
              </a:rPr>
              <a:t>果</a:t>
            </a:r>
            <a:r>
              <a:rPr dirty="0" sz="1000" spc="5" b="1">
                <a:latin typeface="Noto Serif CJK JP"/>
                <a:cs typeface="Noto Serif CJK JP"/>
              </a:rPr>
              <a:t>和实</a:t>
            </a:r>
            <a:r>
              <a:rPr dirty="0" sz="1000" b="1">
                <a:latin typeface="Noto Serif CJK JP"/>
                <a:cs typeface="Noto Serif CJK JP"/>
              </a:rPr>
              <a:t>践</a:t>
            </a:r>
            <a:r>
              <a:rPr dirty="0" sz="1000" spc="5" b="1">
                <a:latin typeface="Noto Serif CJK JP"/>
                <a:cs typeface="Noto Serif CJK JP"/>
              </a:rPr>
              <a:t>经验的</a:t>
            </a:r>
            <a:r>
              <a:rPr dirty="0" sz="1000" b="1">
                <a:latin typeface="Noto Serif CJK JP"/>
                <a:cs typeface="Noto Serif CJK JP"/>
              </a:rPr>
              <a:t>提</a:t>
            </a:r>
            <a:r>
              <a:rPr dirty="0" sz="1000" spc="5" b="1">
                <a:latin typeface="Noto Serif CJK JP"/>
                <a:cs typeface="Noto Serif CJK JP"/>
              </a:rPr>
              <a:t>炼和</a:t>
            </a:r>
            <a:r>
              <a:rPr dirty="0" sz="1000" b="1">
                <a:latin typeface="Noto Serif CJK JP"/>
                <a:cs typeface="Noto Serif CJK JP"/>
              </a:rPr>
              <a:t>固</a:t>
            </a:r>
            <a:r>
              <a:rPr dirty="0" sz="1000" spc="5" b="1">
                <a:latin typeface="Noto Serif CJK JP"/>
                <a:cs typeface="Noto Serif CJK JP"/>
              </a:rPr>
              <a:t>化。</a:t>
            </a:r>
            <a:endParaRPr sz="1000">
              <a:latin typeface="Noto Serif CJK JP"/>
              <a:cs typeface="Noto Serif CJK JP"/>
            </a:endParaRPr>
          </a:p>
          <a:p>
            <a:pPr algn="just"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技术标准的实施既是科技成</a:t>
            </a:r>
            <a:r>
              <a:rPr dirty="0" sz="1000" b="1">
                <a:latin typeface="Noto Serif CJK JP"/>
                <a:cs typeface="Noto Serif CJK JP"/>
              </a:rPr>
              <a:t>果</a:t>
            </a:r>
            <a:r>
              <a:rPr dirty="0" sz="1000" spc="5" b="1">
                <a:latin typeface="Noto Serif CJK JP"/>
                <a:cs typeface="Noto Serif CJK JP"/>
              </a:rPr>
              <a:t>普及</a:t>
            </a:r>
            <a:r>
              <a:rPr dirty="0" sz="1000" b="1">
                <a:latin typeface="Noto Serif CJK JP"/>
                <a:cs typeface="Noto Serif CJK JP"/>
              </a:rPr>
              <a:t>推</a:t>
            </a:r>
            <a:r>
              <a:rPr dirty="0" sz="1000" spc="5" b="1">
                <a:latin typeface="Noto Serif CJK JP"/>
                <a:cs typeface="Noto Serif CJK JP"/>
              </a:rPr>
              <a:t>广的</a:t>
            </a:r>
            <a:r>
              <a:rPr dirty="0" sz="1000" b="1">
                <a:latin typeface="Noto Serif CJK JP"/>
                <a:cs typeface="Noto Serif CJK JP"/>
              </a:rPr>
              <a:t>过</a:t>
            </a:r>
            <a:r>
              <a:rPr dirty="0" sz="1000" spc="5" b="1">
                <a:latin typeface="Noto Serif CJK JP"/>
                <a:cs typeface="Noto Serif CJK JP"/>
              </a:rPr>
              <a:t>程，在</a:t>
            </a:r>
            <a:r>
              <a:rPr dirty="0" sz="1000" b="1">
                <a:latin typeface="Noto Serif CJK JP"/>
                <a:cs typeface="Noto Serif CJK JP"/>
              </a:rPr>
              <a:t>这</a:t>
            </a:r>
            <a:r>
              <a:rPr dirty="0" sz="1000" spc="5" b="1">
                <a:latin typeface="Noto Serif CJK JP"/>
                <a:cs typeface="Noto Serif CJK JP"/>
              </a:rPr>
              <a:t>个过</a:t>
            </a:r>
            <a:r>
              <a:rPr dirty="0" sz="1000" b="1">
                <a:latin typeface="Noto Serif CJK JP"/>
                <a:cs typeface="Noto Serif CJK JP"/>
              </a:rPr>
              <a:t>程</a:t>
            </a:r>
            <a:r>
              <a:rPr dirty="0" sz="1000" spc="5" b="1">
                <a:latin typeface="Noto Serif CJK JP"/>
                <a:cs typeface="Noto Serif CJK JP"/>
              </a:rPr>
              <a:t>中又伴随 着科技的再创新，再创新成</a:t>
            </a:r>
            <a:r>
              <a:rPr dirty="0" sz="1000" b="1">
                <a:latin typeface="Noto Serif CJK JP"/>
                <a:cs typeface="Noto Serif CJK JP"/>
              </a:rPr>
              <a:t>果</a:t>
            </a:r>
            <a:r>
              <a:rPr dirty="0" sz="1000" spc="5" b="1">
                <a:latin typeface="Noto Serif CJK JP"/>
                <a:cs typeface="Noto Serif CJK JP"/>
              </a:rPr>
              <a:t>随着</a:t>
            </a:r>
            <a:r>
              <a:rPr dirty="0" sz="1000" b="1">
                <a:latin typeface="Noto Serif CJK JP"/>
                <a:cs typeface="Noto Serif CJK JP"/>
              </a:rPr>
              <a:t>技</a:t>
            </a:r>
            <a:r>
              <a:rPr dirty="0" sz="1000" spc="5" b="1">
                <a:latin typeface="Noto Serif CJK JP"/>
                <a:cs typeface="Noto Serif CJK JP"/>
              </a:rPr>
              <a:t>术标</a:t>
            </a:r>
            <a:r>
              <a:rPr dirty="0" sz="1000" b="1">
                <a:latin typeface="Noto Serif CJK JP"/>
                <a:cs typeface="Noto Serif CJK JP"/>
              </a:rPr>
              <a:t>准</a:t>
            </a:r>
            <a:r>
              <a:rPr dirty="0" sz="1000" spc="5" b="1">
                <a:latin typeface="Noto Serif CJK JP"/>
                <a:cs typeface="Noto Serif CJK JP"/>
              </a:rPr>
              <a:t>的修订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又被</a:t>
            </a:r>
            <a:r>
              <a:rPr dirty="0" sz="1000" b="1">
                <a:latin typeface="Noto Serif CJK JP"/>
                <a:cs typeface="Noto Serif CJK JP"/>
              </a:rPr>
              <a:t>纳</a:t>
            </a:r>
            <a:r>
              <a:rPr dirty="0" sz="1000" spc="5" b="1">
                <a:latin typeface="Noto Serif CJK JP"/>
                <a:cs typeface="Noto Serif CJK JP"/>
              </a:rPr>
              <a:t>入新的标 </a:t>
            </a:r>
            <a:r>
              <a:rPr dirty="0" sz="1000" spc="5" b="1">
                <a:latin typeface="Noto Serif CJK JP"/>
                <a:cs typeface="Noto Serif CJK JP"/>
              </a:rPr>
              <a:t>准。</a:t>
            </a:r>
            <a:endParaRPr sz="1000">
              <a:latin typeface="Noto Serif CJK JP"/>
              <a:cs typeface="Noto Serif CJK JP"/>
            </a:endParaRPr>
          </a:p>
          <a:p>
            <a:pPr algn="just" marL="439420" marR="313055" indent="-172085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5" b="1">
                <a:latin typeface="Noto Serif CJK JP"/>
                <a:cs typeface="Noto Serif CJK JP"/>
              </a:rPr>
              <a:t>所以，技术标准的</a:t>
            </a:r>
            <a:r>
              <a:rPr dirty="0" sz="1000" spc="25" b="1">
                <a:latin typeface="Noto Serif CJK JP"/>
                <a:cs typeface="Noto Serif CJK JP"/>
              </a:rPr>
              <a:t>“</a:t>
            </a:r>
            <a:r>
              <a:rPr dirty="0" sz="1000" spc="55" b="1">
                <a:latin typeface="Noto Serif CJK JP"/>
                <a:cs typeface="Noto Serif CJK JP"/>
              </a:rPr>
              <a:t>制定</a:t>
            </a:r>
            <a:r>
              <a:rPr dirty="0" sz="1000" spc="-5" b="1">
                <a:latin typeface="Tahoma"/>
                <a:cs typeface="Tahoma"/>
              </a:rPr>
              <a:t>—</a:t>
            </a:r>
            <a:r>
              <a:rPr dirty="0" sz="1000" spc="5" b="1">
                <a:latin typeface="Noto Serif CJK JP"/>
                <a:cs typeface="Noto Serif CJK JP"/>
              </a:rPr>
              <a:t>实</a:t>
            </a:r>
            <a:r>
              <a:rPr dirty="0" sz="1000" b="1">
                <a:latin typeface="Noto Serif CJK JP"/>
                <a:cs typeface="Noto Serif CJK JP"/>
              </a:rPr>
              <a:t>施</a:t>
            </a:r>
            <a:r>
              <a:rPr dirty="0" sz="1000" spc="-5" b="1">
                <a:latin typeface="Tahoma"/>
                <a:cs typeface="Tahoma"/>
              </a:rPr>
              <a:t>—</a:t>
            </a:r>
            <a:r>
              <a:rPr dirty="0" sz="1000" spc="225" b="1">
                <a:latin typeface="Noto Serif CJK JP"/>
                <a:cs typeface="Noto Serif CJK JP"/>
              </a:rPr>
              <a:t>修订</a:t>
            </a:r>
            <a:r>
              <a:rPr dirty="0" sz="1000" spc="100" b="1">
                <a:latin typeface="Noto Serif CJK JP"/>
                <a:cs typeface="Noto Serif CJK JP"/>
              </a:rPr>
              <a:t>”</a:t>
            </a:r>
            <a:r>
              <a:rPr dirty="0" sz="1000" spc="5" b="1">
                <a:latin typeface="Noto Serif CJK JP"/>
                <a:cs typeface="Noto Serif CJK JP"/>
              </a:rPr>
              <a:t>过程，</a:t>
            </a:r>
            <a:r>
              <a:rPr dirty="0" sz="1000" b="1">
                <a:latin typeface="Noto Serif CJK JP"/>
                <a:cs typeface="Noto Serif CJK JP"/>
              </a:rPr>
              <a:t>恰</a:t>
            </a:r>
            <a:r>
              <a:rPr dirty="0" sz="1000" spc="5" b="1">
                <a:latin typeface="Noto Serif CJK JP"/>
                <a:cs typeface="Noto Serif CJK JP"/>
              </a:rPr>
              <a:t>是科</a:t>
            </a:r>
            <a:r>
              <a:rPr dirty="0" sz="1000" b="1">
                <a:latin typeface="Noto Serif CJK JP"/>
                <a:cs typeface="Noto Serif CJK JP"/>
              </a:rPr>
              <a:t>技</a:t>
            </a:r>
            <a:r>
              <a:rPr dirty="0" sz="1000" spc="160" b="1">
                <a:latin typeface="Noto Serif CJK JP"/>
                <a:cs typeface="Noto Serif CJK JP"/>
              </a:rPr>
              <a:t>的</a:t>
            </a:r>
            <a:r>
              <a:rPr dirty="0" sz="1000" spc="75" b="1">
                <a:latin typeface="Noto Serif CJK JP"/>
                <a:cs typeface="Noto Serif CJK JP"/>
              </a:rPr>
              <a:t>“</a:t>
            </a:r>
            <a:r>
              <a:rPr dirty="0" sz="1000" spc="160" b="1">
                <a:latin typeface="Noto Serif CJK JP"/>
                <a:cs typeface="Noto Serif CJK JP"/>
              </a:rPr>
              <a:t>创</a:t>
            </a:r>
            <a:r>
              <a:rPr dirty="0" sz="1000" spc="150" b="1">
                <a:latin typeface="Noto Serif CJK JP"/>
                <a:cs typeface="Noto Serif CJK JP"/>
              </a:rPr>
              <a:t>新</a:t>
            </a:r>
            <a:r>
              <a:rPr dirty="0" sz="1000" b="1">
                <a:latin typeface="Tahoma"/>
                <a:cs typeface="Tahoma"/>
              </a:rPr>
              <a:t>—  </a:t>
            </a:r>
            <a:r>
              <a:rPr dirty="0" sz="1000" spc="5" b="1">
                <a:latin typeface="Noto Serif CJK JP"/>
                <a:cs typeface="Noto Serif CJK JP"/>
              </a:rPr>
              <a:t>应用</a:t>
            </a:r>
            <a:r>
              <a:rPr dirty="0" sz="1000" b="1">
                <a:latin typeface="Tahoma"/>
                <a:cs typeface="Tahoma"/>
              </a:rPr>
              <a:t>—</a:t>
            </a:r>
            <a:r>
              <a:rPr dirty="0" sz="1000" spc="90" b="1">
                <a:latin typeface="Noto Serif CJK JP"/>
                <a:cs typeface="Noto Serif CJK JP"/>
              </a:rPr>
              <a:t>再创新</a:t>
            </a:r>
            <a:r>
              <a:rPr dirty="0" sz="1000" spc="40" b="1">
                <a:latin typeface="Noto Serif CJK JP"/>
                <a:cs typeface="Noto Serif CJK JP"/>
              </a:rPr>
              <a:t>”</a:t>
            </a:r>
            <a:r>
              <a:rPr dirty="0" sz="1000" spc="90" b="1">
                <a:latin typeface="Noto Serif CJK JP"/>
                <a:cs typeface="Noto Serif CJK JP"/>
              </a:rPr>
              <a:t>过程。</a:t>
            </a:r>
            <a:endParaRPr sz="1000">
              <a:latin typeface="Noto Serif CJK JP"/>
              <a:cs typeface="Noto Serif CJK JP"/>
            </a:endParaRPr>
          </a:p>
          <a:p>
            <a:pPr algn="just"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在这个过程中，科技创新不</a:t>
            </a:r>
            <a:r>
              <a:rPr dirty="0" sz="1000" b="1">
                <a:latin typeface="Noto Serif CJK JP"/>
                <a:cs typeface="Noto Serif CJK JP"/>
              </a:rPr>
              <a:t>断</a:t>
            </a:r>
            <a:r>
              <a:rPr dirty="0" sz="1000" spc="5" b="1">
                <a:latin typeface="Noto Serif CJK JP"/>
                <a:cs typeface="Noto Serif CJK JP"/>
              </a:rPr>
              <a:t>提升</a:t>
            </a:r>
            <a:r>
              <a:rPr dirty="0" sz="1000" b="1">
                <a:latin typeface="Noto Serif CJK JP"/>
                <a:cs typeface="Noto Serif CJK JP"/>
              </a:rPr>
              <a:t>技</a:t>
            </a:r>
            <a:r>
              <a:rPr dirty="0" sz="1000" spc="5" b="1">
                <a:latin typeface="Noto Serif CJK JP"/>
                <a:cs typeface="Noto Serif CJK JP"/>
              </a:rPr>
              <a:t>术标</a:t>
            </a:r>
            <a:r>
              <a:rPr dirty="0" sz="1000" b="1">
                <a:latin typeface="Noto Serif CJK JP"/>
                <a:cs typeface="Noto Serif CJK JP"/>
              </a:rPr>
              <a:t>准</a:t>
            </a:r>
            <a:r>
              <a:rPr dirty="0" sz="1000" spc="5" b="1">
                <a:latin typeface="Noto Serif CJK JP"/>
                <a:cs typeface="Noto Serif CJK JP"/>
              </a:rPr>
              <a:t>水平，</a:t>
            </a:r>
            <a:r>
              <a:rPr dirty="0" sz="1000" b="1">
                <a:latin typeface="Noto Serif CJK JP"/>
                <a:cs typeface="Noto Serif CJK JP"/>
              </a:rPr>
              <a:t>技</a:t>
            </a:r>
            <a:r>
              <a:rPr dirty="0" sz="1000" spc="5" b="1">
                <a:latin typeface="Noto Serif CJK JP"/>
                <a:cs typeface="Noto Serif CJK JP"/>
              </a:rPr>
              <a:t>术标</a:t>
            </a:r>
            <a:r>
              <a:rPr dirty="0" sz="1000" b="1">
                <a:latin typeface="Noto Serif CJK JP"/>
                <a:cs typeface="Noto Serif CJK JP"/>
              </a:rPr>
              <a:t>准</a:t>
            </a:r>
            <a:r>
              <a:rPr dirty="0" sz="1000" spc="5" b="1">
                <a:latin typeface="Noto Serif CJK JP"/>
                <a:cs typeface="Noto Serif CJK JP"/>
              </a:rPr>
              <a:t>不断促进 </a:t>
            </a:r>
            <a:r>
              <a:rPr dirty="0" sz="1000" spc="5" b="1">
                <a:latin typeface="Noto Serif CJK JP"/>
                <a:cs typeface="Noto Serif CJK JP"/>
              </a:rPr>
              <a:t>科技成果转化，两者互为基</a:t>
            </a:r>
            <a:r>
              <a:rPr dirty="0" sz="1000" b="1">
                <a:latin typeface="Noto Serif CJK JP"/>
                <a:cs typeface="Noto Serif CJK JP"/>
              </a:rPr>
              <a:t>础</a:t>
            </a:r>
            <a:r>
              <a:rPr dirty="0" sz="1000" spc="5" b="1">
                <a:latin typeface="Noto Serif CJK JP"/>
                <a:cs typeface="Noto Serif CJK JP"/>
              </a:rPr>
              <a:t>、互</a:t>
            </a:r>
            <a:r>
              <a:rPr dirty="0" sz="1000" b="1">
                <a:latin typeface="Noto Serif CJK JP"/>
                <a:cs typeface="Noto Serif CJK JP"/>
              </a:rPr>
              <a:t>为</a:t>
            </a:r>
            <a:r>
              <a:rPr dirty="0" sz="1000" spc="5" b="1">
                <a:latin typeface="Noto Serif CJK JP"/>
                <a:cs typeface="Noto Serif CJK JP"/>
              </a:rPr>
              <a:t>支撑。</a:t>
            </a:r>
            <a:endParaRPr sz="1000">
              <a:latin typeface="Noto Serif CJK JP"/>
              <a:cs typeface="Noto Serif CJK JP"/>
            </a:endParaRPr>
          </a:p>
          <a:p>
            <a:pPr algn="just"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45" b="1">
                <a:solidFill>
                  <a:srgbClr val="0032CC"/>
                </a:solidFill>
                <a:latin typeface="Noto Serif CJK JP"/>
                <a:cs typeface="Noto Serif CJK JP"/>
              </a:rPr>
              <a:t>“加强科技与标准紧密结合</a:t>
            </a:r>
            <a:r>
              <a:rPr dirty="0" sz="1000" spc="45" b="1">
                <a:solidFill>
                  <a:srgbClr val="0032CC"/>
                </a:solidFill>
                <a:latin typeface="Noto Serif CJK JP"/>
                <a:cs typeface="Noto Serif CJK JP"/>
              </a:rPr>
              <a:t>，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以科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技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提升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标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准水平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，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以标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准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促进科技 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成果转化应用，实现科技创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新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、标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准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研制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与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产业升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级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融合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发</a:t>
            </a:r>
            <a:r>
              <a:rPr dirty="0" sz="1000" spc="225" b="1">
                <a:solidFill>
                  <a:srgbClr val="0032CC"/>
                </a:solidFill>
                <a:latin typeface="Noto Serif CJK JP"/>
                <a:cs typeface="Noto Serif CJK JP"/>
              </a:rPr>
              <a:t>展。</a:t>
            </a:r>
            <a:r>
              <a:rPr dirty="0" sz="1000" spc="105" b="1">
                <a:solidFill>
                  <a:srgbClr val="0032CC"/>
                </a:solidFill>
                <a:latin typeface="Noto Serif CJK JP"/>
                <a:cs typeface="Noto Serif CJK JP"/>
              </a:rPr>
              <a:t>”</a:t>
            </a:r>
            <a:endParaRPr sz="10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017269">
              <a:lnSpc>
                <a:spcPct val="100000"/>
              </a:lnSpc>
              <a:spcBef>
                <a:spcPts val="5"/>
              </a:spcBef>
            </a:pPr>
            <a:r>
              <a:rPr dirty="0" sz="2200" spc="5" b="1">
                <a:latin typeface="Noto Serif CJK JP"/>
                <a:cs typeface="Noto Serif CJK JP"/>
              </a:rPr>
              <a:t>标准化促进产业发展</a:t>
            </a:r>
            <a:endParaRPr sz="2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159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生产：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保证互换性、促进规模化生产；</a:t>
            </a:r>
            <a:endParaRPr sz="1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销售：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降低交易成本</a:t>
            </a:r>
            <a:r>
              <a:rPr dirty="0" sz="1200" spc="5" b="1">
                <a:latin typeface="Noto Serif CJK JP"/>
                <a:cs typeface="Noto Serif CJK JP"/>
              </a:rPr>
              <a:t>，进而促进产业发展；</a:t>
            </a:r>
            <a:endParaRPr sz="1200">
              <a:latin typeface="Noto Serif CJK JP"/>
              <a:cs typeface="Noto Serif CJK JP"/>
            </a:endParaRPr>
          </a:p>
          <a:p>
            <a:pPr marL="439420" marR="28257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使用：增加不同技术和服务之间的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兼容性和互操作性</a:t>
            </a:r>
            <a:r>
              <a:rPr dirty="0" sz="1200" spc="5" b="1">
                <a:latin typeface="Noto Serif CJK JP"/>
                <a:cs typeface="Noto Serif CJK JP"/>
              </a:rPr>
              <a:t>，加 速高新技术的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推广扩散</a:t>
            </a:r>
            <a:r>
              <a:rPr dirty="0" sz="1200" b="1">
                <a:latin typeface="Noto Serif CJK JP"/>
                <a:cs typeface="Noto Serif CJK JP"/>
              </a:rPr>
              <a:t>；</a:t>
            </a:r>
            <a:endParaRPr sz="1200">
              <a:latin typeface="Noto Serif CJK JP"/>
              <a:cs typeface="Noto Serif CJK JP"/>
            </a:endParaRPr>
          </a:p>
          <a:p>
            <a:pPr marL="439420" marR="28257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科研：有效地约束技术的多样性，快速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形成主流技术</a:t>
            </a:r>
            <a:r>
              <a:rPr dirty="0" sz="1200" spc="5" b="1">
                <a:latin typeface="Noto Serif CJK JP"/>
                <a:cs typeface="Noto Serif CJK JP"/>
              </a:rPr>
              <a:t>，减 少技术发展过程中的不确定性；</a:t>
            </a:r>
            <a:endParaRPr sz="1200">
              <a:latin typeface="Noto Serif CJK JP"/>
              <a:cs typeface="Noto Serif CJK JP"/>
            </a:endParaRPr>
          </a:p>
          <a:p>
            <a:pPr marL="439420" marR="13017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生态：帮助科技成果和专利技术</a:t>
            </a:r>
            <a:r>
              <a:rPr dirty="0" sz="1200" spc="5" b="1">
                <a:solidFill>
                  <a:srgbClr val="0000CC"/>
                </a:solidFill>
                <a:latin typeface="Noto Serif CJK JP"/>
                <a:cs typeface="Noto Serif CJK JP"/>
              </a:rPr>
              <a:t>快速进入市场、形成产业</a:t>
            </a:r>
            <a:r>
              <a:rPr dirty="0" sz="1200" b="1">
                <a:latin typeface="Noto Serif CJK JP"/>
                <a:cs typeface="Noto Serif CJK JP"/>
              </a:rPr>
              <a:t>， </a:t>
            </a:r>
            <a:r>
              <a:rPr dirty="0" sz="1200" spc="5" b="1">
                <a:latin typeface="Noto Serif CJK JP"/>
                <a:cs typeface="Noto Serif CJK JP"/>
              </a:rPr>
              <a:t>加速建立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产业生态</a:t>
            </a:r>
            <a:r>
              <a:rPr dirty="0" sz="1200" b="1">
                <a:latin typeface="Noto Serif CJK JP"/>
                <a:cs typeface="Noto Serif CJK JP"/>
              </a:rPr>
              <a:t>。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51507" y="2841751"/>
            <a:ext cx="44818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0032CC"/>
                </a:solidFill>
                <a:latin typeface="Tahoma"/>
                <a:cs typeface="Tahoma"/>
              </a:rPr>
              <a:t>3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、为什么科技成果要</a:t>
            </a:r>
            <a:r>
              <a:rPr dirty="0" sz="2000" spc="-5">
                <a:solidFill>
                  <a:srgbClr val="C00000"/>
                </a:solidFill>
                <a:latin typeface="Noto Sans Mono CJK HK"/>
                <a:cs typeface="Noto Sans Mono CJK HK"/>
              </a:rPr>
              <a:t>及</a:t>
            </a:r>
            <a:r>
              <a:rPr dirty="0" sz="2000">
                <a:solidFill>
                  <a:srgbClr val="C00000"/>
                </a:solidFill>
                <a:latin typeface="Noto Sans Mono CJK HK"/>
                <a:cs typeface="Noto Sans Mono CJK HK"/>
              </a:rPr>
              <a:t>时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转化为标准？</a:t>
            </a:r>
            <a:endParaRPr sz="2000">
              <a:latin typeface="Noto Sans Mono CJK HK"/>
              <a:cs typeface="Noto Sans Mono CJK H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8091" y="1411224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8" name="object 8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UKIJ CJK"/>
                <a:cs typeface="UKIJ CJK"/>
              </a:rPr>
              <a:t>标准化要及时</a:t>
            </a:r>
            <a:endParaRPr sz="2200">
              <a:latin typeface="UKIJ CJK"/>
              <a:cs typeface="UKIJ CJK"/>
            </a:endParaRPr>
          </a:p>
          <a:p>
            <a:pPr marL="439420" indent="-172085">
              <a:lnSpc>
                <a:spcPct val="100000"/>
              </a:lnSpc>
              <a:spcBef>
                <a:spcPts val="1664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solidFill>
                  <a:srgbClr val="FF0000"/>
                </a:solidFill>
                <a:latin typeface="Noto Serif CJK JP"/>
                <a:cs typeface="Noto Serif CJK JP"/>
              </a:rPr>
              <a:t>新产品和新技术需要及时进行标准化</a:t>
            </a:r>
            <a:endParaRPr sz="1200">
              <a:latin typeface="Noto Serif CJK JP"/>
              <a:cs typeface="Noto Serif CJK JP"/>
            </a:endParaRPr>
          </a:p>
          <a:p>
            <a:pPr marL="640080" marR="244475" indent="-143510">
              <a:lnSpc>
                <a:spcPct val="110000"/>
              </a:lnSpc>
              <a:spcBef>
                <a:spcPts val="600"/>
              </a:spcBef>
            </a:pPr>
            <a:r>
              <a:rPr dirty="0" sz="1200" spc="20">
                <a:latin typeface="Noto Sans Mono CJK HK"/>
                <a:cs typeface="Noto Sans Mono CJK HK"/>
              </a:rPr>
              <a:t>–我们需要在产品和技术还很“新”的时候就制定标准， </a:t>
            </a:r>
            <a:r>
              <a:rPr dirty="0" sz="1200" spc="20">
                <a:latin typeface="Noto Sans Mono CJK HK"/>
                <a:cs typeface="Noto Sans Mono CJK HK"/>
              </a:rPr>
              <a:t>而不能等它们成熟了、大规模应用了之后再定标准。</a:t>
            </a:r>
            <a:endParaRPr sz="1200">
              <a:latin typeface="Noto Sans Mono CJK HK"/>
              <a:cs typeface="Noto Sans Mono CJK HK"/>
            </a:endParaRPr>
          </a:p>
          <a:p>
            <a:pPr algn="just" marL="640080" marR="396875" indent="-143510">
              <a:lnSpc>
                <a:spcPct val="110000"/>
              </a:lnSpc>
              <a:spcBef>
                <a:spcPts val="600"/>
              </a:spcBef>
            </a:pPr>
            <a:r>
              <a:rPr dirty="0" sz="1200" spc="20">
                <a:latin typeface="Noto Sans Mono CJK HK"/>
                <a:cs typeface="Noto Sans Mono CJK HK"/>
              </a:rPr>
              <a:t>–比如，中国手机充电器长期没有统一标准，严重浪费 </a:t>
            </a:r>
            <a:r>
              <a:rPr dirty="0" sz="1200" spc="20">
                <a:latin typeface="Noto Sans Mono CJK HK"/>
                <a:cs typeface="Noto Sans Mono CJK HK"/>
              </a:rPr>
              <a:t>了社会资源、增加了用户的使用成本，并积累了高达  5.1万吨的充电器废弃物。</a:t>
            </a:r>
            <a:endParaRPr sz="1200">
              <a:latin typeface="Noto Sans Mono CJK HK"/>
              <a:cs typeface="Noto Sans Mono CJK HK"/>
            </a:endParaRPr>
          </a:p>
          <a:p>
            <a:pPr marL="439420" marR="28257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战略新兴领域，应该尽早制定标准，规范产业发展。如果 行业已经混乱，形成了利益格局，再考虑制定标准已迟。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1591945"/>
            <a:chOff x="1491996" y="1405127"/>
            <a:chExt cx="3622040" cy="1591945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21180" y="1405127"/>
              <a:ext cx="1956816" cy="15918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4406636" y="3173729"/>
            <a:ext cx="1437903" cy="1475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26052" y="1590294"/>
            <a:ext cx="1760981" cy="1216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491614" y="1404747"/>
            <a:ext cx="4572000" cy="3429000"/>
            <a:chOff x="1491614" y="1404747"/>
            <a:chExt cx="4572000" cy="3429000"/>
          </a:xfrm>
        </p:grpSpPr>
        <p:sp>
          <p:nvSpPr>
            <p:cNvPr id="9" name="object 9"/>
            <p:cNvSpPr/>
            <p:nvPr/>
          </p:nvSpPr>
          <p:spPr>
            <a:xfrm>
              <a:off x="1821179" y="3280410"/>
              <a:ext cx="1904999" cy="14287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491996" y="5855970"/>
            <a:ext cx="3622040" cy="1253490"/>
            <a:chOff x="1491996" y="5855970"/>
            <a:chExt cx="3622040" cy="1253490"/>
          </a:xfrm>
        </p:grpSpPr>
        <p:sp>
          <p:nvSpPr>
            <p:cNvPr id="12" name="object 12"/>
            <p:cNvSpPr/>
            <p:nvPr/>
          </p:nvSpPr>
          <p:spPr>
            <a:xfrm>
              <a:off x="1491996" y="6320028"/>
              <a:ext cx="3561588" cy="5265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88820" y="5855970"/>
              <a:ext cx="2894076" cy="12534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4567428" y="7160514"/>
            <a:ext cx="1381505" cy="1047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91996" y="8391906"/>
            <a:ext cx="1381505" cy="8930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1491614" y="5855589"/>
            <a:ext cx="4572000" cy="3429000"/>
            <a:chOff x="1491614" y="5855589"/>
            <a:chExt cx="4572000" cy="3429000"/>
          </a:xfrm>
        </p:grpSpPr>
        <p:sp>
          <p:nvSpPr>
            <p:cNvPr id="18" name="object 18"/>
            <p:cNvSpPr/>
            <p:nvPr/>
          </p:nvSpPr>
          <p:spPr>
            <a:xfrm>
              <a:off x="2984753" y="7618476"/>
              <a:ext cx="1387602" cy="10561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98091" y="5862066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1631950" marR="184785" indent="-1210945">
              <a:lnSpc>
                <a:spcPct val="100000"/>
              </a:lnSpc>
            </a:pPr>
            <a:r>
              <a:rPr dirty="0" sz="2000" spc="-5">
                <a:solidFill>
                  <a:srgbClr val="0032CC"/>
                </a:solidFill>
                <a:latin typeface="Tahoma"/>
                <a:cs typeface="Tahoma"/>
              </a:rPr>
              <a:t>4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、标准和科技（专利技术）的结合 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意味着什么？</a:t>
            </a:r>
            <a:endParaRPr sz="2000">
              <a:latin typeface="Noto Sans Mono CJK HK"/>
              <a:cs typeface="Noto Sans Mono CJK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solidFill>
                  <a:srgbClr val="0032CC"/>
                </a:solidFill>
                <a:latin typeface="Noto Sans Mono CJK HK"/>
                <a:cs typeface="Noto Sans Mono CJK HK"/>
              </a:rPr>
              <a:t>标准和专利的结合意味着什么？</a:t>
            </a:r>
            <a:endParaRPr sz="2200">
              <a:latin typeface="Noto Sans Mono CJK HK"/>
              <a:cs typeface="Noto Sans Mono CJK HK"/>
            </a:endParaRPr>
          </a:p>
          <a:p>
            <a:pPr marL="439420" indent="-172085">
              <a:lnSpc>
                <a:spcPct val="100000"/>
              </a:lnSpc>
              <a:spcBef>
                <a:spcPts val="1935"/>
              </a:spcBef>
              <a:buClr>
                <a:srgbClr val="3232CC"/>
              </a:buClr>
              <a:buSzPct val="78125"/>
              <a:buFont typeface="Wingdings"/>
              <a:buChar char=""/>
              <a:tabLst>
                <a:tab pos="440055" algn="l"/>
              </a:tabLst>
            </a:pPr>
            <a:r>
              <a:rPr dirty="0" sz="1600">
                <a:latin typeface="Noto Sans Mono CJK HK"/>
                <a:cs typeface="Noto Sans Mono CJK HK"/>
              </a:rPr>
              <a:t>标准</a:t>
            </a:r>
            <a:r>
              <a:rPr dirty="0" sz="1600" spc="-5">
                <a:latin typeface="Tahoma"/>
                <a:cs typeface="Tahoma"/>
              </a:rPr>
              <a:t>+</a:t>
            </a:r>
            <a:r>
              <a:rPr dirty="0" sz="1600">
                <a:latin typeface="Noto Sans Mono CJK HK"/>
                <a:cs typeface="Noto Sans Mono CJK HK"/>
              </a:rPr>
              <a:t>专利就是收割机！</a:t>
            </a:r>
            <a:endParaRPr sz="1600">
              <a:latin typeface="Noto Sans Mono CJK HK"/>
              <a:cs typeface="Noto Sans Mono CJK HK"/>
            </a:endParaRPr>
          </a:p>
          <a:p>
            <a:pPr marL="439420" indent="-172085">
              <a:lnSpc>
                <a:spcPct val="100000"/>
              </a:lnSpc>
              <a:spcBef>
                <a:spcPts val="795"/>
              </a:spcBef>
              <a:buClr>
                <a:srgbClr val="3232CC"/>
              </a:buClr>
              <a:buSzPct val="78125"/>
              <a:buFont typeface="Wingdings"/>
              <a:buChar char=""/>
              <a:tabLst>
                <a:tab pos="440055" algn="l"/>
              </a:tabLst>
            </a:pPr>
            <a:r>
              <a:rPr dirty="0" sz="1600">
                <a:latin typeface="Noto Sans Mono CJK HK"/>
                <a:cs typeface="Noto Sans Mono CJK HK"/>
              </a:rPr>
              <a:t>绕不过去的收费站</a:t>
            </a:r>
            <a:endParaRPr sz="1600">
              <a:latin typeface="Noto Sans Mono CJK HK"/>
              <a:cs typeface="Noto Sans Mono CJK HK"/>
            </a:endParaRPr>
          </a:p>
          <a:p>
            <a:pPr lvl="1" marL="640080" indent="-144145">
              <a:lnSpc>
                <a:spcPct val="100000"/>
              </a:lnSpc>
              <a:spcBef>
                <a:spcPts val="790"/>
              </a:spcBef>
              <a:buChar char="–"/>
              <a:tabLst>
                <a:tab pos="640715" algn="l"/>
              </a:tabLst>
            </a:pPr>
            <a:r>
              <a:rPr dirty="0" sz="1400" spc="-5">
                <a:latin typeface="Tahoma"/>
                <a:cs typeface="Tahoma"/>
              </a:rPr>
              <a:t>VCD</a:t>
            </a:r>
            <a:endParaRPr sz="1400">
              <a:latin typeface="Tahoma"/>
              <a:cs typeface="Tahoma"/>
            </a:endParaRPr>
          </a:p>
          <a:p>
            <a:pPr lvl="1" marL="640080" indent="-144145">
              <a:lnSpc>
                <a:spcPct val="100000"/>
              </a:lnSpc>
              <a:spcBef>
                <a:spcPts val="770"/>
              </a:spcBef>
              <a:buChar char="–"/>
              <a:tabLst>
                <a:tab pos="640715" algn="l"/>
              </a:tabLst>
            </a:pPr>
            <a:r>
              <a:rPr dirty="0" sz="1400" spc="-5">
                <a:latin typeface="Tahoma"/>
                <a:cs typeface="Tahoma"/>
              </a:rPr>
              <a:t>3G</a:t>
            </a:r>
            <a:r>
              <a:rPr dirty="0" sz="1400" spc="-5">
                <a:latin typeface="Noto Sans Mono CJK HK"/>
                <a:cs typeface="Noto Sans Mono CJK HK"/>
              </a:rPr>
              <a:t>、</a:t>
            </a:r>
            <a:r>
              <a:rPr dirty="0" sz="1400" spc="-5">
                <a:latin typeface="Tahoma"/>
                <a:cs typeface="Tahoma"/>
              </a:rPr>
              <a:t>4G</a:t>
            </a:r>
            <a:r>
              <a:rPr dirty="0" sz="1400" spc="-5">
                <a:latin typeface="Noto Sans Mono CJK HK"/>
                <a:cs typeface="Noto Sans Mono CJK HK"/>
              </a:rPr>
              <a:t>、</a:t>
            </a:r>
            <a:r>
              <a:rPr dirty="0" sz="1400" spc="-10">
                <a:latin typeface="Tahoma"/>
                <a:cs typeface="Tahoma"/>
              </a:rPr>
              <a:t>5G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dirty="0" sz="2200">
                <a:solidFill>
                  <a:srgbClr val="0032CC"/>
                </a:solidFill>
                <a:latin typeface="Noto Sans Mono CJK HK"/>
                <a:cs typeface="Noto Sans Mono CJK HK"/>
              </a:rPr>
              <a:t>标准</a:t>
            </a:r>
            <a:r>
              <a:rPr dirty="0" sz="2200" spc="-5">
                <a:solidFill>
                  <a:srgbClr val="0032CC"/>
                </a:solidFill>
                <a:latin typeface="Tahoma"/>
                <a:cs typeface="Tahoma"/>
              </a:rPr>
              <a:t>+</a:t>
            </a:r>
            <a:r>
              <a:rPr dirty="0" sz="2200">
                <a:solidFill>
                  <a:srgbClr val="0032CC"/>
                </a:solidFill>
                <a:latin typeface="Noto Sans Mono CJK HK"/>
                <a:cs typeface="Noto Sans Mono CJK HK"/>
              </a:rPr>
              <a:t>专利</a:t>
            </a:r>
            <a:r>
              <a:rPr dirty="0" sz="2200" spc="-5">
                <a:solidFill>
                  <a:srgbClr val="0032CC"/>
                </a:solidFill>
                <a:latin typeface="Tahoma"/>
                <a:cs typeface="Tahoma"/>
              </a:rPr>
              <a:t>=</a:t>
            </a:r>
            <a:r>
              <a:rPr dirty="0" sz="2200" spc="-5">
                <a:solidFill>
                  <a:srgbClr val="0032CC"/>
                </a:solidFill>
                <a:latin typeface="Noto Sans Mono CJK HK"/>
                <a:cs typeface="Noto Sans Mono CJK HK"/>
              </a:rPr>
              <a:t>联合收割机！</a:t>
            </a:r>
            <a:endParaRPr sz="2200">
              <a:latin typeface="Noto Sans Mono CJK HK"/>
              <a:cs typeface="Noto Sans Mono CJK HK"/>
            </a:endParaRPr>
          </a:p>
          <a:p>
            <a:pPr marL="439420" marR="394335" indent="-172085">
              <a:lnSpc>
                <a:spcPct val="150000"/>
              </a:lnSpc>
              <a:spcBef>
                <a:spcPts val="1355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中国每制造一台电脑需要向</a:t>
            </a:r>
            <a:r>
              <a:rPr dirty="0" sz="1000" b="1">
                <a:latin typeface="Noto Serif CJK JP"/>
                <a:cs typeface="Noto Serif CJK JP"/>
              </a:rPr>
              <a:t>外</a:t>
            </a:r>
            <a:r>
              <a:rPr dirty="0" sz="1000" spc="5" b="1">
                <a:latin typeface="Noto Serif CJK JP"/>
                <a:cs typeface="Noto Serif CJK JP"/>
              </a:rPr>
              <a:t>国企</a:t>
            </a:r>
            <a:r>
              <a:rPr dirty="0" sz="1000" b="1">
                <a:latin typeface="Noto Serif CJK JP"/>
                <a:cs typeface="Noto Serif CJK JP"/>
              </a:rPr>
              <a:t>业</a:t>
            </a:r>
            <a:r>
              <a:rPr dirty="0" sz="1000" spc="5" b="1">
                <a:latin typeface="Noto Serif CJK JP"/>
                <a:cs typeface="Noto Serif CJK JP"/>
              </a:rPr>
              <a:t>交纳</a:t>
            </a:r>
            <a:r>
              <a:rPr dirty="0" sz="1000" b="1">
                <a:latin typeface="Noto Serif CJK JP"/>
                <a:cs typeface="Noto Serif CJK JP"/>
              </a:rPr>
              <a:t>电</a:t>
            </a:r>
            <a:r>
              <a:rPr dirty="0" sz="1000" spc="5" b="1">
                <a:latin typeface="Noto Serif CJK JP"/>
                <a:cs typeface="Noto Serif CJK JP"/>
              </a:rPr>
              <a:t>脑售价</a:t>
            </a:r>
            <a:r>
              <a:rPr dirty="0" sz="1000" spc="-5" b="1">
                <a:latin typeface="Tahoma"/>
                <a:cs typeface="Tahoma"/>
              </a:rPr>
              <a:t>30%</a:t>
            </a:r>
            <a:r>
              <a:rPr dirty="0" sz="1000" spc="5" b="1">
                <a:latin typeface="Noto Serif CJK JP"/>
                <a:cs typeface="Noto Serif CJK JP"/>
              </a:rPr>
              <a:t>的专</a:t>
            </a:r>
            <a:r>
              <a:rPr dirty="0" sz="1000" b="1">
                <a:latin typeface="Noto Serif CJK JP"/>
                <a:cs typeface="Noto Serif CJK JP"/>
              </a:rPr>
              <a:t>利费 </a:t>
            </a:r>
            <a:r>
              <a:rPr dirty="0" sz="1000" spc="5" b="1">
                <a:latin typeface="Noto Serif CJK JP"/>
                <a:cs typeface="Noto Serif CJK JP"/>
              </a:rPr>
              <a:t>中国每制造一台</a:t>
            </a:r>
            <a:r>
              <a:rPr dirty="0" sz="1000" spc="-5" b="1">
                <a:latin typeface="Tahoma"/>
                <a:cs typeface="Tahoma"/>
              </a:rPr>
              <a:t>MP3</a:t>
            </a:r>
            <a:r>
              <a:rPr dirty="0" sz="1000" spc="5" b="1">
                <a:latin typeface="Noto Serif CJK JP"/>
                <a:cs typeface="Noto Serif CJK JP"/>
              </a:rPr>
              <a:t>需要向</a:t>
            </a:r>
            <a:r>
              <a:rPr dirty="0" sz="1000" b="1">
                <a:latin typeface="Noto Serif CJK JP"/>
                <a:cs typeface="Noto Serif CJK JP"/>
              </a:rPr>
              <a:t>外</a:t>
            </a:r>
            <a:r>
              <a:rPr dirty="0" sz="1000" spc="5" b="1">
                <a:latin typeface="Noto Serif CJK JP"/>
                <a:cs typeface="Noto Serif CJK JP"/>
              </a:rPr>
              <a:t>国企业</a:t>
            </a:r>
            <a:r>
              <a:rPr dirty="0" sz="1000" b="1">
                <a:latin typeface="Noto Serif CJK JP"/>
                <a:cs typeface="Noto Serif CJK JP"/>
              </a:rPr>
              <a:t>交</a:t>
            </a:r>
            <a:r>
              <a:rPr dirty="0" sz="1000" spc="5" b="1">
                <a:latin typeface="Noto Serif CJK JP"/>
                <a:cs typeface="Noto Serif CJK JP"/>
              </a:rPr>
              <a:t>纳</a:t>
            </a:r>
            <a:r>
              <a:rPr dirty="0" sz="1000" spc="-5" b="1">
                <a:latin typeface="Tahoma"/>
                <a:cs typeface="Tahoma"/>
              </a:rPr>
              <a:t>75</a:t>
            </a:r>
            <a:r>
              <a:rPr dirty="0" sz="1000" spc="5" b="1">
                <a:latin typeface="Noto Serif CJK JP"/>
                <a:cs typeface="Noto Serif CJK JP"/>
              </a:rPr>
              <a:t>美分到</a:t>
            </a:r>
            <a:r>
              <a:rPr dirty="0" sz="1000" spc="-5" b="1">
                <a:latin typeface="Tahoma"/>
                <a:cs typeface="Tahoma"/>
              </a:rPr>
              <a:t>2</a:t>
            </a:r>
            <a:r>
              <a:rPr dirty="0" sz="1000" spc="5" b="1">
                <a:latin typeface="Noto Serif CJK JP"/>
                <a:cs typeface="Noto Serif CJK JP"/>
              </a:rPr>
              <a:t>美</a:t>
            </a:r>
            <a:r>
              <a:rPr dirty="0" sz="1000" b="1">
                <a:latin typeface="Noto Serif CJK JP"/>
                <a:cs typeface="Noto Serif CJK JP"/>
              </a:rPr>
              <a:t>元</a:t>
            </a:r>
            <a:r>
              <a:rPr dirty="0" sz="1000" spc="5" b="1">
                <a:latin typeface="Noto Serif CJK JP"/>
                <a:cs typeface="Noto Serif CJK JP"/>
              </a:rPr>
              <a:t>的专</a:t>
            </a:r>
            <a:r>
              <a:rPr dirty="0" sz="1000" b="1">
                <a:latin typeface="Noto Serif CJK JP"/>
                <a:cs typeface="Noto Serif CJK JP"/>
              </a:rPr>
              <a:t>利费 </a:t>
            </a:r>
            <a:r>
              <a:rPr dirty="0" sz="1000" spc="5" b="1">
                <a:latin typeface="Noto Serif CJK JP"/>
                <a:cs typeface="Noto Serif CJK JP"/>
              </a:rPr>
              <a:t>中国每制造一台</a:t>
            </a:r>
            <a:r>
              <a:rPr dirty="0" sz="1000" spc="-5" b="1">
                <a:latin typeface="Tahoma"/>
                <a:cs typeface="Tahoma"/>
              </a:rPr>
              <a:t>MP4</a:t>
            </a:r>
            <a:r>
              <a:rPr dirty="0" sz="1000" spc="5" b="1">
                <a:latin typeface="Noto Serif CJK JP"/>
                <a:cs typeface="Noto Serif CJK JP"/>
              </a:rPr>
              <a:t>需要向</a:t>
            </a:r>
            <a:r>
              <a:rPr dirty="0" sz="1000" b="1">
                <a:latin typeface="Noto Serif CJK JP"/>
                <a:cs typeface="Noto Serif CJK JP"/>
              </a:rPr>
              <a:t>外</a:t>
            </a:r>
            <a:r>
              <a:rPr dirty="0" sz="1000" spc="5" b="1">
                <a:latin typeface="Noto Serif CJK JP"/>
                <a:cs typeface="Noto Serif CJK JP"/>
              </a:rPr>
              <a:t>国企业</a:t>
            </a:r>
            <a:r>
              <a:rPr dirty="0" sz="1000" b="1">
                <a:latin typeface="Noto Serif CJK JP"/>
                <a:cs typeface="Noto Serif CJK JP"/>
              </a:rPr>
              <a:t>交</a:t>
            </a:r>
            <a:r>
              <a:rPr dirty="0" sz="1000" spc="5" b="1">
                <a:latin typeface="Noto Serif CJK JP"/>
                <a:cs typeface="Noto Serif CJK JP"/>
              </a:rPr>
              <a:t>纳</a:t>
            </a:r>
            <a:r>
              <a:rPr dirty="0" sz="1000" spc="-5" b="1">
                <a:latin typeface="Tahoma"/>
                <a:cs typeface="Tahoma"/>
              </a:rPr>
              <a:t>75</a:t>
            </a:r>
            <a:r>
              <a:rPr dirty="0" sz="1000" spc="5" b="1">
                <a:latin typeface="Noto Serif CJK JP"/>
                <a:cs typeface="Noto Serif CJK JP"/>
              </a:rPr>
              <a:t>美分的</a:t>
            </a:r>
            <a:r>
              <a:rPr dirty="0" sz="1000" b="1">
                <a:latin typeface="Noto Serif CJK JP"/>
                <a:cs typeface="Noto Serif CJK JP"/>
              </a:rPr>
              <a:t>专</a:t>
            </a:r>
            <a:r>
              <a:rPr dirty="0" sz="1000" spc="5" b="1">
                <a:latin typeface="Noto Serif CJK JP"/>
                <a:cs typeface="Noto Serif CJK JP"/>
              </a:rPr>
              <a:t>利费</a:t>
            </a:r>
            <a:endParaRPr sz="1000">
              <a:latin typeface="Noto Serif CJK JP"/>
              <a:cs typeface="Noto Serif CJK JP"/>
            </a:endParaRPr>
          </a:p>
          <a:p>
            <a:pPr marL="439420" marR="829944">
              <a:lnSpc>
                <a:spcPct val="150000"/>
              </a:lnSpc>
            </a:pPr>
            <a:r>
              <a:rPr dirty="0" sz="1000" spc="5" b="1">
                <a:latin typeface="Noto Serif CJK JP"/>
                <a:cs typeface="Noto Serif CJK JP"/>
              </a:rPr>
              <a:t>中国每制造一台</a:t>
            </a:r>
            <a:r>
              <a:rPr dirty="0" sz="1000" spc="-5" b="1">
                <a:latin typeface="Tahoma"/>
                <a:cs typeface="Tahoma"/>
              </a:rPr>
              <a:t>VCD</a:t>
            </a:r>
            <a:r>
              <a:rPr dirty="0" sz="1000" spc="5" b="1">
                <a:latin typeface="Noto Serif CJK JP"/>
                <a:cs typeface="Noto Serif CJK JP"/>
              </a:rPr>
              <a:t>需要向外国</a:t>
            </a:r>
            <a:r>
              <a:rPr dirty="0" sz="1000" b="1">
                <a:latin typeface="Noto Serif CJK JP"/>
                <a:cs typeface="Noto Serif CJK JP"/>
              </a:rPr>
              <a:t>企</a:t>
            </a:r>
            <a:r>
              <a:rPr dirty="0" sz="1000" spc="5" b="1">
                <a:latin typeface="Noto Serif CJK JP"/>
                <a:cs typeface="Noto Serif CJK JP"/>
              </a:rPr>
              <a:t>业交</a:t>
            </a:r>
            <a:r>
              <a:rPr dirty="0" sz="1000" spc="-5" b="1">
                <a:latin typeface="Noto Serif CJK JP"/>
                <a:cs typeface="Noto Serif CJK JP"/>
              </a:rPr>
              <a:t>纳</a:t>
            </a:r>
            <a:r>
              <a:rPr dirty="0" sz="1000" spc="-5" b="1">
                <a:latin typeface="Tahoma"/>
                <a:cs typeface="Tahoma"/>
              </a:rPr>
              <a:t>2.5</a:t>
            </a:r>
            <a:r>
              <a:rPr dirty="0" sz="1000" spc="5" b="1">
                <a:latin typeface="Noto Serif CJK JP"/>
                <a:cs typeface="Noto Serif CJK JP"/>
              </a:rPr>
              <a:t>美元的专</a:t>
            </a:r>
            <a:r>
              <a:rPr dirty="0" sz="1000" b="1">
                <a:latin typeface="Noto Serif CJK JP"/>
                <a:cs typeface="Noto Serif CJK JP"/>
              </a:rPr>
              <a:t>利费 </a:t>
            </a:r>
            <a:r>
              <a:rPr dirty="0" sz="1000" spc="5" b="1">
                <a:latin typeface="Noto Serif CJK JP"/>
                <a:cs typeface="Noto Serif CJK JP"/>
              </a:rPr>
              <a:t>中国每制造一台</a:t>
            </a:r>
            <a:r>
              <a:rPr dirty="0" sz="1000" spc="-5" b="1">
                <a:latin typeface="Tahoma"/>
                <a:cs typeface="Tahoma"/>
              </a:rPr>
              <a:t>DVD</a:t>
            </a:r>
            <a:r>
              <a:rPr dirty="0" sz="1000" spc="5" b="1">
                <a:latin typeface="Noto Serif CJK JP"/>
                <a:cs typeface="Noto Serif CJK JP"/>
              </a:rPr>
              <a:t>需要向</a:t>
            </a:r>
            <a:r>
              <a:rPr dirty="0" sz="1000" b="1">
                <a:latin typeface="Noto Serif CJK JP"/>
                <a:cs typeface="Noto Serif CJK JP"/>
              </a:rPr>
              <a:t>外</a:t>
            </a:r>
            <a:r>
              <a:rPr dirty="0" sz="1000" spc="5" b="1">
                <a:latin typeface="Noto Serif CJK JP"/>
                <a:cs typeface="Noto Serif CJK JP"/>
              </a:rPr>
              <a:t>国企业</a:t>
            </a:r>
            <a:r>
              <a:rPr dirty="0" sz="1000" b="1">
                <a:latin typeface="Noto Serif CJK JP"/>
                <a:cs typeface="Noto Serif CJK JP"/>
              </a:rPr>
              <a:t>交</a:t>
            </a:r>
            <a:r>
              <a:rPr dirty="0" sz="1000" spc="5" b="1">
                <a:latin typeface="Noto Serif CJK JP"/>
                <a:cs typeface="Noto Serif CJK JP"/>
              </a:rPr>
              <a:t>纳</a:t>
            </a:r>
            <a:r>
              <a:rPr dirty="0" sz="1000" spc="-5" b="1">
                <a:latin typeface="Tahoma"/>
                <a:cs typeface="Tahoma"/>
              </a:rPr>
              <a:t>20</a:t>
            </a:r>
            <a:r>
              <a:rPr dirty="0" sz="1000" spc="5" b="1">
                <a:latin typeface="Noto Serif CJK JP"/>
                <a:cs typeface="Noto Serif CJK JP"/>
              </a:rPr>
              <a:t>美元的</a:t>
            </a:r>
            <a:r>
              <a:rPr dirty="0" sz="1000" b="1">
                <a:latin typeface="Noto Serif CJK JP"/>
                <a:cs typeface="Noto Serif CJK JP"/>
              </a:rPr>
              <a:t>专</a:t>
            </a:r>
            <a:r>
              <a:rPr dirty="0" sz="1000" spc="5" b="1">
                <a:latin typeface="Noto Serif CJK JP"/>
                <a:cs typeface="Noto Serif CJK JP"/>
              </a:rPr>
              <a:t>利费</a:t>
            </a:r>
            <a:endParaRPr sz="1000">
              <a:latin typeface="Noto Serif CJK JP"/>
              <a:cs typeface="Noto Serif CJK JP"/>
            </a:endParaRPr>
          </a:p>
          <a:p>
            <a:pPr marL="439420" marR="570865" indent="-635">
              <a:lnSpc>
                <a:spcPct val="150000"/>
              </a:lnSpc>
            </a:pPr>
            <a:r>
              <a:rPr dirty="0" sz="1000" spc="5" b="1">
                <a:latin typeface="Noto Serif CJK JP"/>
                <a:cs typeface="Noto Serif CJK JP"/>
              </a:rPr>
              <a:t>中国每制造一台</a:t>
            </a:r>
            <a:r>
              <a:rPr dirty="0" sz="1000" spc="-5" b="1">
                <a:latin typeface="Tahoma"/>
                <a:cs typeface="Tahoma"/>
              </a:rPr>
              <a:t>CD</a:t>
            </a:r>
            <a:r>
              <a:rPr dirty="0" sz="1000" spc="5" b="1">
                <a:latin typeface="Noto Serif CJK JP"/>
                <a:cs typeface="Noto Serif CJK JP"/>
              </a:rPr>
              <a:t>随身听需要向</a:t>
            </a:r>
            <a:r>
              <a:rPr dirty="0" sz="1000" b="1">
                <a:latin typeface="Noto Serif CJK JP"/>
                <a:cs typeface="Noto Serif CJK JP"/>
              </a:rPr>
              <a:t>外</a:t>
            </a:r>
            <a:r>
              <a:rPr dirty="0" sz="1000" spc="5" b="1">
                <a:latin typeface="Noto Serif CJK JP"/>
                <a:cs typeface="Noto Serif CJK JP"/>
              </a:rPr>
              <a:t>国企业</a:t>
            </a:r>
            <a:r>
              <a:rPr dirty="0" sz="1000" b="1">
                <a:latin typeface="Noto Serif CJK JP"/>
                <a:cs typeface="Noto Serif CJK JP"/>
              </a:rPr>
              <a:t>交</a:t>
            </a:r>
            <a:r>
              <a:rPr dirty="0" sz="1000" spc="5" b="1">
                <a:latin typeface="Noto Serif CJK JP"/>
                <a:cs typeface="Noto Serif CJK JP"/>
              </a:rPr>
              <a:t>纳</a:t>
            </a:r>
            <a:r>
              <a:rPr dirty="0" sz="1000" spc="-5" b="1">
                <a:latin typeface="Tahoma"/>
                <a:cs typeface="Tahoma"/>
              </a:rPr>
              <a:t>25</a:t>
            </a:r>
            <a:r>
              <a:rPr dirty="0" sz="1000" spc="5" b="1">
                <a:latin typeface="Noto Serif CJK JP"/>
                <a:cs typeface="Noto Serif CJK JP"/>
              </a:rPr>
              <a:t>美分的</a:t>
            </a:r>
            <a:r>
              <a:rPr dirty="0" sz="1000" b="1">
                <a:latin typeface="Noto Serif CJK JP"/>
                <a:cs typeface="Noto Serif CJK JP"/>
              </a:rPr>
              <a:t>专</a:t>
            </a:r>
            <a:r>
              <a:rPr dirty="0" sz="1000" spc="5" b="1">
                <a:latin typeface="Noto Serif CJK JP"/>
                <a:cs typeface="Noto Serif CJK JP"/>
              </a:rPr>
              <a:t>利费 </a:t>
            </a:r>
            <a:r>
              <a:rPr dirty="0" sz="1000" spc="5" b="1">
                <a:latin typeface="Noto Serif CJK JP"/>
                <a:cs typeface="Noto Serif CJK JP"/>
              </a:rPr>
              <a:t>中国每制造一台高清电视需</a:t>
            </a:r>
            <a:r>
              <a:rPr dirty="0" sz="1000" b="1">
                <a:latin typeface="Noto Serif CJK JP"/>
                <a:cs typeface="Noto Serif CJK JP"/>
              </a:rPr>
              <a:t>要</a:t>
            </a:r>
            <a:r>
              <a:rPr dirty="0" sz="1000" spc="5" b="1">
                <a:latin typeface="Noto Serif CJK JP"/>
                <a:cs typeface="Noto Serif CJK JP"/>
              </a:rPr>
              <a:t>向外</a:t>
            </a:r>
            <a:r>
              <a:rPr dirty="0" sz="1000" b="1">
                <a:latin typeface="Noto Serif CJK JP"/>
                <a:cs typeface="Noto Serif CJK JP"/>
              </a:rPr>
              <a:t>国</a:t>
            </a:r>
            <a:r>
              <a:rPr dirty="0" sz="1000" spc="5" b="1">
                <a:latin typeface="Noto Serif CJK JP"/>
                <a:cs typeface="Noto Serif CJK JP"/>
              </a:rPr>
              <a:t>企业</a:t>
            </a:r>
            <a:r>
              <a:rPr dirty="0" sz="1000" b="1">
                <a:latin typeface="Noto Serif CJK JP"/>
                <a:cs typeface="Noto Serif CJK JP"/>
              </a:rPr>
              <a:t>交</a:t>
            </a:r>
            <a:r>
              <a:rPr dirty="0" sz="1000" spc="5" b="1">
                <a:latin typeface="Noto Serif CJK JP"/>
                <a:cs typeface="Noto Serif CJK JP"/>
              </a:rPr>
              <a:t>纳</a:t>
            </a:r>
            <a:r>
              <a:rPr dirty="0" sz="1000" spc="-5" b="1">
                <a:latin typeface="Tahoma"/>
                <a:cs typeface="Tahoma"/>
              </a:rPr>
              <a:t>20</a:t>
            </a:r>
            <a:r>
              <a:rPr dirty="0" sz="1000" spc="5" b="1">
                <a:latin typeface="Noto Serif CJK JP"/>
                <a:cs typeface="Noto Serif CJK JP"/>
              </a:rPr>
              <a:t>美元的专</a:t>
            </a:r>
            <a:r>
              <a:rPr dirty="0" sz="1000" b="1">
                <a:latin typeface="Noto Serif CJK JP"/>
                <a:cs typeface="Noto Serif CJK JP"/>
              </a:rPr>
              <a:t>利费</a:t>
            </a:r>
            <a:endParaRPr sz="1000">
              <a:latin typeface="Noto Serif CJK JP"/>
              <a:cs typeface="Noto Serif CJK JP"/>
            </a:endParaRPr>
          </a:p>
          <a:p>
            <a:pPr marL="439420">
              <a:lnSpc>
                <a:spcPct val="100000"/>
              </a:lnSpc>
              <a:spcBef>
                <a:spcPts val="600"/>
              </a:spcBef>
            </a:pPr>
            <a:r>
              <a:rPr dirty="0" sz="1000" spc="5" b="1">
                <a:latin typeface="Noto Serif CJK JP"/>
                <a:cs typeface="Noto Serif CJK JP"/>
              </a:rPr>
              <a:t>中国每制造一台国产出口手</a:t>
            </a:r>
            <a:r>
              <a:rPr dirty="0" sz="1000" b="1">
                <a:latin typeface="Noto Serif CJK JP"/>
                <a:cs typeface="Noto Serif CJK JP"/>
              </a:rPr>
              <a:t>机</a:t>
            </a:r>
            <a:r>
              <a:rPr dirty="0" sz="1000" spc="5" b="1">
                <a:latin typeface="Noto Serif CJK JP"/>
                <a:cs typeface="Noto Serif CJK JP"/>
              </a:rPr>
              <a:t>要向</a:t>
            </a:r>
            <a:r>
              <a:rPr dirty="0" sz="1000" b="1">
                <a:latin typeface="Noto Serif CJK JP"/>
                <a:cs typeface="Noto Serif CJK JP"/>
              </a:rPr>
              <a:t>外</a:t>
            </a:r>
            <a:r>
              <a:rPr dirty="0" sz="1000" spc="5" b="1">
                <a:latin typeface="Noto Serif CJK JP"/>
                <a:cs typeface="Noto Serif CJK JP"/>
              </a:rPr>
              <a:t>国企</a:t>
            </a:r>
            <a:r>
              <a:rPr dirty="0" sz="1000" b="1">
                <a:latin typeface="Noto Serif CJK JP"/>
                <a:cs typeface="Noto Serif CJK JP"/>
              </a:rPr>
              <a:t>业</a:t>
            </a:r>
            <a:r>
              <a:rPr dirty="0" sz="1000" spc="5" b="1">
                <a:latin typeface="Noto Serif CJK JP"/>
                <a:cs typeface="Noto Serif CJK JP"/>
              </a:rPr>
              <a:t>交纳</a:t>
            </a:r>
            <a:r>
              <a:rPr dirty="0" sz="1000" spc="-5" b="1">
                <a:latin typeface="Tahoma"/>
                <a:cs typeface="Tahoma"/>
              </a:rPr>
              <a:t>10%-13%</a:t>
            </a:r>
            <a:r>
              <a:rPr dirty="0" sz="1000" spc="5" b="1">
                <a:latin typeface="Noto Serif CJK JP"/>
                <a:cs typeface="Noto Serif CJK JP"/>
              </a:rPr>
              <a:t>的专利费</a:t>
            </a:r>
            <a:endParaRPr sz="10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249555" rIns="0" bIns="0" rtlCol="0" vert="horz">
            <a:spAutoFit/>
          </a:bodyPr>
          <a:lstStyle/>
          <a:p>
            <a:pPr marL="1156970">
              <a:lnSpc>
                <a:spcPct val="100000"/>
              </a:lnSpc>
              <a:spcBef>
                <a:spcPts val="1965"/>
              </a:spcBef>
            </a:pPr>
            <a:r>
              <a:rPr dirty="0" sz="2200" spc="5" b="1">
                <a:latin typeface="Noto Serif CJK JP"/>
                <a:cs typeface="Noto Serif CJK JP"/>
              </a:rPr>
              <a:t>标准与专利的结合</a:t>
            </a:r>
            <a:endParaRPr sz="22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专利进入标准的原因：</a:t>
            </a:r>
            <a:endParaRPr sz="12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232CC"/>
              </a:buClr>
              <a:buFont typeface="Wingdings"/>
              <a:buChar char=""/>
            </a:pPr>
            <a:endParaRPr sz="65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buFont typeface="Times New Roman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知识产业的崛起增强了专利密集度和复杂性</a:t>
            </a:r>
            <a:endParaRPr sz="1200">
              <a:latin typeface="Noto Serif CJK JP"/>
              <a:cs typeface="Noto Serif CJK JP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Char char="–"/>
            </a:pPr>
            <a:endParaRPr sz="65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buFont typeface="Times New Roman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包含专利的技术构成了标准不可替代的技术方案</a:t>
            </a:r>
            <a:endParaRPr sz="1200">
              <a:latin typeface="Noto Serif CJK JP"/>
              <a:cs typeface="Noto Serif CJK JP"/>
            </a:endParaRPr>
          </a:p>
          <a:p>
            <a:pPr lvl="1">
              <a:lnSpc>
                <a:spcPct val="100000"/>
              </a:lnSpc>
              <a:spcBef>
                <a:spcPts val="95"/>
              </a:spcBef>
              <a:buFont typeface="Times New Roman"/>
              <a:buChar char="–"/>
            </a:pPr>
            <a:endParaRPr sz="55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标准与专利的关系：</a:t>
            </a:r>
            <a:endParaRPr sz="12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232CC"/>
              </a:buClr>
              <a:buFont typeface="Wingdings"/>
              <a:buChar char=""/>
            </a:pPr>
            <a:endParaRPr sz="55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buFont typeface="Times New Roman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标准与专利代表不同的利益取向</a:t>
            </a:r>
            <a:endParaRPr sz="12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1165"/>
              </a:spcBef>
              <a:buFont typeface="Times New Roman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专利技术提高了标准的技术水平</a:t>
            </a:r>
            <a:endParaRPr sz="12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1160"/>
              </a:spcBef>
              <a:buFont typeface="Times New Roman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标准的实施极大地扩大了所含专利技术的传播范围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2495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65"/>
              </a:spcBef>
            </a:pPr>
            <a:r>
              <a:rPr dirty="0" sz="2200" spc="5" b="1">
                <a:latin typeface="Noto Serif CJK JP"/>
                <a:cs typeface="Noto Serif CJK JP"/>
              </a:rPr>
              <a:t>专利进入标准的前提条件</a:t>
            </a:r>
            <a:endParaRPr sz="22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Noto Serif CJK JP"/>
              <a:cs typeface="Noto Serif CJK JP"/>
            </a:endParaRPr>
          </a:p>
          <a:p>
            <a:pPr marL="496570" indent="-229235">
              <a:lnSpc>
                <a:spcPct val="100000"/>
              </a:lnSpc>
              <a:buClr>
                <a:srgbClr val="3232CC"/>
              </a:buClr>
              <a:buSzPct val="79166"/>
              <a:buFont typeface="Times New Roman"/>
              <a:buAutoNum type="arabicPeriod"/>
              <a:tabLst>
                <a:tab pos="496570" algn="l"/>
                <a:tab pos="49720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从技术上证明引用专利是合理的；</a:t>
            </a:r>
            <a:endParaRPr sz="12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232CC"/>
              </a:buClr>
              <a:buFont typeface="Times New Roman"/>
              <a:buAutoNum type="arabicPeriod"/>
            </a:pPr>
            <a:endParaRPr sz="650">
              <a:latin typeface="Noto Serif CJK JP"/>
              <a:cs typeface="Noto Serif CJK JP"/>
            </a:endParaRPr>
          </a:p>
          <a:p>
            <a:pPr marL="496570" indent="-229235">
              <a:lnSpc>
                <a:spcPct val="100000"/>
              </a:lnSpc>
              <a:buClr>
                <a:srgbClr val="3232CC"/>
              </a:buClr>
              <a:buSzPct val="79166"/>
              <a:buFont typeface="Times New Roman"/>
              <a:buAutoNum type="arabicPeriod"/>
              <a:tabLst>
                <a:tab pos="496570" algn="l"/>
                <a:tab pos="49720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没有可以替代的非专利技术方案；</a:t>
            </a:r>
            <a:endParaRPr sz="1200">
              <a:latin typeface="Noto Serif CJK JP"/>
              <a:cs typeface="Noto Serif CJK JP"/>
            </a:endParaRPr>
          </a:p>
          <a:p>
            <a:pPr marL="496570" marR="378460" indent="-228600">
              <a:lnSpc>
                <a:spcPct val="15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Times New Roman"/>
              <a:buAutoNum type="arabicPeriod"/>
              <a:tabLst>
                <a:tab pos="496570" algn="l"/>
                <a:tab pos="49720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专利权人声明愿意免费，或者在公平的、合理的、非歧 视的、不可撤销的条件下进行专利许可。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4229100" cy="2971800"/>
            <a:chOff x="1491996" y="5855970"/>
            <a:chExt cx="4229100" cy="2971800"/>
          </a:xfrm>
        </p:grpSpPr>
        <p:sp>
          <p:nvSpPr>
            <p:cNvPr id="7" name="object 7"/>
            <p:cNvSpPr/>
            <p:nvPr/>
          </p:nvSpPr>
          <p:spPr>
            <a:xfrm>
              <a:off x="1491996" y="6998970"/>
              <a:ext cx="4091940" cy="1828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4229100" cy="29283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spc="30" b="1">
                <a:latin typeface="Noto Serif CJK JP"/>
                <a:cs typeface="Noto Serif CJK JP"/>
              </a:rPr>
              <a:t>案例</a:t>
            </a:r>
            <a:r>
              <a:rPr dirty="0" sz="2000" spc="15" b="1">
                <a:latin typeface="Tahoma"/>
                <a:cs typeface="Tahoma"/>
              </a:rPr>
              <a:t>2</a:t>
            </a:r>
            <a:r>
              <a:rPr dirty="0" sz="2000" spc="15" b="1">
                <a:latin typeface="Noto Serif CJK JP"/>
                <a:cs typeface="Noto Serif CJK JP"/>
              </a:rPr>
              <a:t>：</a:t>
            </a:r>
            <a:r>
              <a:rPr dirty="0" sz="2000" spc="15" b="1">
                <a:latin typeface="Tahoma"/>
                <a:cs typeface="Tahoma"/>
              </a:rPr>
              <a:t>DVD</a:t>
            </a:r>
            <a:r>
              <a:rPr dirty="0" sz="2000" spc="25" b="1">
                <a:latin typeface="Noto Serif CJK JP"/>
                <a:cs typeface="Noto Serif CJK JP"/>
              </a:rPr>
              <a:t>专利许可往事</a:t>
            </a:r>
            <a:endParaRPr sz="2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4229100" cy="2971800"/>
            <a:chOff x="1491996" y="1405127"/>
            <a:chExt cx="4229100" cy="2971800"/>
          </a:xfrm>
        </p:grpSpPr>
        <p:sp>
          <p:nvSpPr>
            <p:cNvPr id="3" name="object 3"/>
            <p:cNvSpPr/>
            <p:nvPr/>
          </p:nvSpPr>
          <p:spPr>
            <a:xfrm>
              <a:off x="1491996" y="2548127"/>
              <a:ext cx="4091940" cy="182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4229100" cy="29283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390525">
              <a:lnSpc>
                <a:spcPct val="100000"/>
              </a:lnSpc>
            </a:pPr>
            <a:r>
              <a:rPr dirty="0" sz="2000" spc="30" b="1">
                <a:latin typeface="Noto Serif CJK JP"/>
                <a:cs typeface="Noto Serif CJK JP"/>
              </a:rPr>
              <a:t>案例</a:t>
            </a:r>
            <a:r>
              <a:rPr dirty="0" sz="2000" spc="20" b="1">
                <a:latin typeface="Tahoma"/>
                <a:cs typeface="Tahoma"/>
              </a:rPr>
              <a:t>1</a:t>
            </a:r>
            <a:r>
              <a:rPr dirty="0" sz="2000" spc="20" b="1">
                <a:latin typeface="Noto Serif CJK JP"/>
                <a:cs typeface="Noto Serif CJK JP"/>
              </a:rPr>
              <a:t>：</a:t>
            </a:r>
            <a:r>
              <a:rPr dirty="0" sz="2000" spc="25" b="1">
                <a:latin typeface="Noto Serif CJK JP"/>
                <a:cs typeface="Noto Serif CJK JP"/>
              </a:rPr>
              <a:t>高通公司的专利标准战略</a:t>
            </a:r>
            <a:endParaRPr sz="20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4352290" cy="2878455"/>
            <a:chOff x="1491996" y="5855970"/>
            <a:chExt cx="4352290" cy="2878455"/>
          </a:xfrm>
        </p:grpSpPr>
        <p:sp>
          <p:nvSpPr>
            <p:cNvPr id="7" name="object 7"/>
            <p:cNvSpPr/>
            <p:nvPr/>
          </p:nvSpPr>
          <p:spPr>
            <a:xfrm>
              <a:off x="1491996" y="6320028"/>
              <a:ext cx="3561588" cy="526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41875" y="7065264"/>
              <a:ext cx="1165860" cy="1455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92196" y="7210044"/>
              <a:ext cx="1175766" cy="14451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31848" y="7341870"/>
              <a:ext cx="1175003" cy="9664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51810" y="7143750"/>
              <a:ext cx="2489835" cy="1588135"/>
            </a:xfrm>
            <a:custGeom>
              <a:avLst/>
              <a:gdLst/>
              <a:ahLst/>
              <a:cxnLst/>
              <a:rect l="l" t="t" r="r" b="b"/>
              <a:pathLst>
                <a:path w="2489835" h="1588134">
                  <a:moveTo>
                    <a:pt x="0" y="173736"/>
                  </a:moveTo>
                  <a:lnTo>
                    <a:pt x="0" y="1588008"/>
                  </a:lnTo>
                </a:path>
                <a:path w="2489835" h="1588134">
                  <a:moveTo>
                    <a:pt x="1252727" y="173736"/>
                  </a:moveTo>
                  <a:lnTo>
                    <a:pt x="1252727" y="1588008"/>
                  </a:lnTo>
                </a:path>
                <a:path w="2489835" h="1588134">
                  <a:moveTo>
                    <a:pt x="2489454" y="0"/>
                  </a:moveTo>
                  <a:lnTo>
                    <a:pt x="2489454" y="1588008"/>
                  </a:lnTo>
                </a:path>
              </a:pathLst>
            </a:custGeom>
            <a:ln w="4762">
              <a:solidFill>
                <a:srgbClr val="1B1B1B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91996" y="6534150"/>
              <a:ext cx="4351782" cy="11803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402836" y="8558022"/>
              <a:ext cx="1035685" cy="157480"/>
            </a:xfrm>
            <a:custGeom>
              <a:avLst/>
              <a:gdLst/>
              <a:ahLst/>
              <a:cxnLst/>
              <a:rect l="l" t="t" r="r" b="b"/>
              <a:pathLst>
                <a:path w="1035685" h="157479">
                  <a:moveTo>
                    <a:pt x="1035558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1035558" y="156971"/>
                  </a:lnTo>
                  <a:lnTo>
                    <a:pt x="1035558" y="0"/>
                  </a:lnTo>
                  <a:close/>
                </a:path>
              </a:pathLst>
            </a:custGeom>
            <a:solidFill>
              <a:srgbClr val="3232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392168" y="8547354"/>
              <a:ext cx="1057275" cy="10795"/>
            </a:xfrm>
            <a:custGeom>
              <a:avLst/>
              <a:gdLst/>
              <a:ahLst/>
              <a:cxnLst/>
              <a:rect l="l" t="t" r="r" b="b"/>
              <a:pathLst>
                <a:path w="1057275" h="10795">
                  <a:moveTo>
                    <a:pt x="1056894" y="0"/>
                  </a:moveTo>
                  <a:lnTo>
                    <a:pt x="0" y="0"/>
                  </a:lnTo>
                  <a:lnTo>
                    <a:pt x="10668" y="10668"/>
                  </a:lnTo>
                  <a:lnTo>
                    <a:pt x="1046226" y="10668"/>
                  </a:lnTo>
                  <a:lnTo>
                    <a:pt x="1056894" y="0"/>
                  </a:lnTo>
                  <a:close/>
                </a:path>
              </a:pathLst>
            </a:custGeom>
            <a:solidFill>
              <a:srgbClr val="5A5A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392168" y="8714994"/>
              <a:ext cx="1057275" cy="10795"/>
            </a:xfrm>
            <a:custGeom>
              <a:avLst/>
              <a:gdLst/>
              <a:ahLst/>
              <a:cxnLst/>
              <a:rect l="l" t="t" r="r" b="b"/>
              <a:pathLst>
                <a:path w="1057275" h="10795">
                  <a:moveTo>
                    <a:pt x="1046226" y="0"/>
                  </a:moveTo>
                  <a:lnTo>
                    <a:pt x="10668" y="0"/>
                  </a:lnTo>
                  <a:lnTo>
                    <a:pt x="0" y="10667"/>
                  </a:lnTo>
                  <a:lnTo>
                    <a:pt x="1056894" y="10667"/>
                  </a:lnTo>
                  <a:lnTo>
                    <a:pt x="1046226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392168" y="8547354"/>
              <a:ext cx="10795" cy="178435"/>
            </a:xfrm>
            <a:custGeom>
              <a:avLst/>
              <a:gdLst/>
              <a:ahLst/>
              <a:cxnLst/>
              <a:rect l="l" t="t" r="r" b="b"/>
              <a:pathLst>
                <a:path w="10795" h="178434">
                  <a:moveTo>
                    <a:pt x="0" y="0"/>
                  </a:moveTo>
                  <a:lnTo>
                    <a:pt x="0" y="178308"/>
                  </a:lnTo>
                  <a:lnTo>
                    <a:pt x="10668" y="167640"/>
                  </a:lnTo>
                  <a:lnTo>
                    <a:pt x="10668" y="1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4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438393" y="8547354"/>
              <a:ext cx="10795" cy="178435"/>
            </a:xfrm>
            <a:custGeom>
              <a:avLst/>
              <a:gdLst/>
              <a:ahLst/>
              <a:cxnLst/>
              <a:rect l="l" t="t" r="r" b="b"/>
              <a:pathLst>
                <a:path w="10795" h="178434">
                  <a:moveTo>
                    <a:pt x="10667" y="0"/>
                  </a:moveTo>
                  <a:lnTo>
                    <a:pt x="0" y="10668"/>
                  </a:lnTo>
                  <a:lnTo>
                    <a:pt x="0" y="167640"/>
                  </a:lnTo>
                  <a:lnTo>
                    <a:pt x="10667" y="178308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1E1E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402835" y="8551417"/>
            <a:ext cx="1035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22017" y="7808467"/>
            <a:ext cx="939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B1B1B"/>
                </a:solidFill>
                <a:latin typeface="UKIJ CJK"/>
                <a:cs typeface="UKIJ CJK"/>
              </a:rPr>
              <a:t>对核心技术进行知 识产权布局，凭借 专利许可等获得超 高利益</a:t>
            </a:r>
            <a:endParaRPr sz="900">
              <a:latin typeface="UKIJ CJK"/>
              <a:cs typeface="UKIJ CJ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53917" y="8547354"/>
            <a:ext cx="1057910" cy="178435"/>
            <a:chOff x="3153917" y="8547354"/>
            <a:chExt cx="1057910" cy="178435"/>
          </a:xfrm>
        </p:grpSpPr>
        <p:sp>
          <p:nvSpPr>
            <p:cNvPr id="22" name="object 22"/>
            <p:cNvSpPr/>
            <p:nvPr/>
          </p:nvSpPr>
          <p:spPr>
            <a:xfrm>
              <a:off x="3164585" y="8558022"/>
              <a:ext cx="1036319" cy="157480"/>
            </a:xfrm>
            <a:custGeom>
              <a:avLst/>
              <a:gdLst/>
              <a:ahLst/>
              <a:cxnLst/>
              <a:rect l="l" t="t" r="r" b="b"/>
              <a:pathLst>
                <a:path w="1036320" h="157479">
                  <a:moveTo>
                    <a:pt x="1036319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1036319" y="156971"/>
                  </a:lnTo>
                  <a:lnTo>
                    <a:pt x="1036319" y="0"/>
                  </a:lnTo>
                  <a:close/>
                </a:path>
              </a:pathLst>
            </a:custGeom>
            <a:solidFill>
              <a:srgbClr val="3232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153917" y="8547354"/>
              <a:ext cx="1057910" cy="10795"/>
            </a:xfrm>
            <a:custGeom>
              <a:avLst/>
              <a:gdLst/>
              <a:ahLst/>
              <a:cxnLst/>
              <a:rect l="l" t="t" r="r" b="b"/>
              <a:pathLst>
                <a:path w="1057910" h="10795">
                  <a:moveTo>
                    <a:pt x="1057656" y="0"/>
                  </a:moveTo>
                  <a:lnTo>
                    <a:pt x="0" y="0"/>
                  </a:lnTo>
                  <a:lnTo>
                    <a:pt x="10668" y="10668"/>
                  </a:lnTo>
                  <a:lnTo>
                    <a:pt x="1046988" y="10668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5A5A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153917" y="8714994"/>
              <a:ext cx="1057910" cy="10795"/>
            </a:xfrm>
            <a:custGeom>
              <a:avLst/>
              <a:gdLst/>
              <a:ahLst/>
              <a:cxnLst/>
              <a:rect l="l" t="t" r="r" b="b"/>
              <a:pathLst>
                <a:path w="1057910" h="10795">
                  <a:moveTo>
                    <a:pt x="1046988" y="0"/>
                  </a:moveTo>
                  <a:lnTo>
                    <a:pt x="10668" y="0"/>
                  </a:lnTo>
                  <a:lnTo>
                    <a:pt x="0" y="10667"/>
                  </a:lnTo>
                  <a:lnTo>
                    <a:pt x="1057656" y="10667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153917" y="8547354"/>
              <a:ext cx="10795" cy="178435"/>
            </a:xfrm>
            <a:custGeom>
              <a:avLst/>
              <a:gdLst/>
              <a:ahLst/>
              <a:cxnLst/>
              <a:rect l="l" t="t" r="r" b="b"/>
              <a:pathLst>
                <a:path w="10794" h="178434">
                  <a:moveTo>
                    <a:pt x="0" y="0"/>
                  </a:moveTo>
                  <a:lnTo>
                    <a:pt x="0" y="178308"/>
                  </a:lnTo>
                  <a:lnTo>
                    <a:pt x="10668" y="167640"/>
                  </a:lnTo>
                  <a:lnTo>
                    <a:pt x="10668" y="1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4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0905" y="8547354"/>
              <a:ext cx="10795" cy="178435"/>
            </a:xfrm>
            <a:custGeom>
              <a:avLst/>
              <a:gdLst/>
              <a:ahLst/>
              <a:cxnLst/>
              <a:rect l="l" t="t" r="r" b="b"/>
              <a:pathLst>
                <a:path w="10795" h="178434">
                  <a:moveTo>
                    <a:pt x="10667" y="0"/>
                  </a:moveTo>
                  <a:lnTo>
                    <a:pt x="0" y="10668"/>
                  </a:lnTo>
                  <a:lnTo>
                    <a:pt x="0" y="167640"/>
                  </a:lnTo>
                  <a:lnTo>
                    <a:pt x="10667" y="178308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1E1E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164585" y="8551417"/>
            <a:ext cx="103631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76805" y="8547354"/>
            <a:ext cx="1057275" cy="178435"/>
            <a:chOff x="1876805" y="8547354"/>
            <a:chExt cx="1057275" cy="178435"/>
          </a:xfrm>
        </p:grpSpPr>
        <p:sp>
          <p:nvSpPr>
            <p:cNvPr id="29" name="object 29"/>
            <p:cNvSpPr/>
            <p:nvPr/>
          </p:nvSpPr>
          <p:spPr>
            <a:xfrm>
              <a:off x="1887473" y="8558022"/>
              <a:ext cx="1035685" cy="157480"/>
            </a:xfrm>
            <a:custGeom>
              <a:avLst/>
              <a:gdLst/>
              <a:ahLst/>
              <a:cxnLst/>
              <a:rect l="l" t="t" r="r" b="b"/>
              <a:pathLst>
                <a:path w="1035685" h="157479">
                  <a:moveTo>
                    <a:pt x="1035558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1035558" y="156971"/>
                  </a:lnTo>
                  <a:lnTo>
                    <a:pt x="1035558" y="0"/>
                  </a:lnTo>
                  <a:close/>
                </a:path>
              </a:pathLst>
            </a:custGeom>
            <a:solidFill>
              <a:srgbClr val="3232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876805" y="8547354"/>
              <a:ext cx="1057275" cy="10795"/>
            </a:xfrm>
            <a:custGeom>
              <a:avLst/>
              <a:gdLst/>
              <a:ahLst/>
              <a:cxnLst/>
              <a:rect l="l" t="t" r="r" b="b"/>
              <a:pathLst>
                <a:path w="1057275" h="10795">
                  <a:moveTo>
                    <a:pt x="1056894" y="0"/>
                  </a:moveTo>
                  <a:lnTo>
                    <a:pt x="0" y="0"/>
                  </a:lnTo>
                  <a:lnTo>
                    <a:pt x="10668" y="10668"/>
                  </a:lnTo>
                  <a:lnTo>
                    <a:pt x="1046226" y="10668"/>
                  </a:lnTo>
                  <a:lnTo>
                    <a:pt x="1056894" y="0"/>
                  </a:lnTo>
                  <a:close/>
                </a:path>
              </a:pathLst>
            </a:custGeom>
            <a:solidFill>
              <a:srgbClr val="5A5A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876805" y="8714994"/>
              <a:ext cx="1057275" cy="10795"/>
            </a:xfrm>
            <a:custGeom>
              <a:avLst/>
              <a:gdLst/>
              <a:ahLst/>
              <a:cxnLst/>
              <a:rect l="l" t="t" r="r" b="b"/>
              <a:pathLst>
                <a:path w="1057275" h="10795">
                  <a:moveTo>
                    <a:pt x="1046226" y="0"/>
                  </a:moveTo>
                  <a:lnTo>
                    <a:pt x="10668" y="0"/>
                  </a:lnTo>
                  <a:lnTo>
                    <a:pt x="0" y="10667"/>
                  </a:lnTo>
                  <a:lnTo>
                    <a:pt x="1056894" y="10667"/>
                  </a:lnTo>
                  <a:lnTo>
                    <a:pt x="1046226" y="0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876805" y="8547354"/>
              <a:ext cx="10795" cy="178435"/>
            </a:xfrm>
            <a:custGeom>
              <a:avLst/>
              <a:gdLst/>
              <a:ahLst/>
              <a:cxnLst/>
              <a:rect l="l" t="t" r="r" b="b"/>
              <a:pathLst>
                <a:path w="10794" h="178434">
                  <a:moveTo>
                    <a:pt x="0" y="0"/>
                  </a:moveTo>
                  <a:lnTo>
                    <a:pt x="0" y="178308"/>
                  </a:lnTo>
                  <a:lnTo>
                    <a:pt x="10668" y="167640"/>
                  </a:lnTo>
                  <a:lnTo>
                    <a:pt x="10668" y="1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4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3031" y="8547354"/>
              <a:ext cx="10795" cy="178435"/>
            </a:xfrm>
            <a:custGeom>
              <a:avLst/>
              <a:gdLst/>
              <a:ahLst/>
              <a:cxnLst/>
              <a:rect l="l" t="t" r="r" b="b"/>
              <a:pathLst>
                <a:path w="10794" h="178434">
                  <a:moveTo>
                    <a:pt x="10668" y="0"/>
                  </a:moveTo>
                  <a:lnTo>
                    <a:pt x="0" y="10668"/>
                  </a:lnTo>
                  <a:lnTo>
                    <a:pt x="0" y="167640"/>
                  </a:lnTo>
                  <a:lnTo>
                    <a:pt x="10668" y="1783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1E1E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887473" y="8551417"/>
            <a:ext cx="1035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Step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25212" y="7822949"/>
            <a:ext cx="9398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B1B1B"/>
                </a:solidFill>
                <a:latin typeface="UKIJ CJK"/>
                <a:cs typeface="UKIJ CJK"/>
              </a:rPr>
              <a:t>逐步深化到组建产 业联盟，相关技术 专利化</a:t>
            </a:r>
            <a:endParaRPr sz="900">
              <a:latin typeface="UKIJ CJK"/>
              <a:cs typeface="UKIJ CJ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93184" y="7734859"/>
            <a:ext cx="10439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000">
                <a:solidFill>
                  <a:srgbClr val="C00000"/>
                </a:solidFill>
                <a:latin typeface="UKIJ CJK"/>
                <a:cs typeface="UKIJ CJK"/>
              </a:rPr>
              <a:t>专利标准化</a:t>
            </a:r>
            <a:r>
              <a:rPr dirty="0" sz="1000">
                <a:solidFill>
                  <a:srgbClr val="1B1B1B"/>
                </a:solidFill>
                <a:latin typeface="UKIJ CJK"/>
                <a:cs typeface="UKIJ CJK"/>
              </a:rPr>
              <a:t>，并通 </a:t>
            </a:r>
            <a:r>
              <a:rPr dirty="0" sz="1000">
                <a:solidFill>
                  <a:srgbClr val="1B1B1B"/>
                </a:solidFill>
                <a:latin typeface="UKIJ CJK"/>
                <a:cs typeface="UKIJ CJK"/>
              </a:rPr>
              <a:t>过标准实现</a:t>
            </a:r>
            <a:r>
              <a:rPr dirty="0" sz="1000">
                <a:solidFill>
                  <a:srgbClr val="FF0000"/>
                </a:solidFill>
                <a:latin typeface="UKIJ CJK"/>
                <a:cs typeface="UKIJ CJK"/>
              </a:rPr>
              <a:t>垄断</a:t>
            </a:r>
            <a:endParaRPr sz="1000">
              <a:latin typeface="UKIJ CJK"/>
              <a:cs typeface="UKIJ CJ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27579" y="6089396"/>
            <a:ext cx="310197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latin typeface="UKIJ CJK"/>
                <a:cs typeface="UKIJ CJK"/>
              </a:rPr>
              <a:t>跨国公司的知识产权战略</a:t>
            </a:r>
            <a:endParaRPr sz="2200">
              <a:latin typeface="UKIJ CJK"/>
              <a:cs typeface="UKIJ CJK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98091" y="5862065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45564" y="2248661"/>
            <a:ext cx="1259205" cy="1586230"/>
          </a:xfrm>
          <a:prstGeom prst="rect">
            <a:avLst/>
          </a:prstGeom>
          <a:ln w="4762">
            <a:solidFill>
              <a:srgbClr val="FF0000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434"/>
              </a:spcBef>
            </a:pPr>
            <a:r>
              <a:rPr dirty="0" sz="650" spc="30" b="1">
                <a:latin typeface="Noto Sans CJK HK"/>
                <a:cs typeface="Noto Sans CJK HK"/>
              </a:rPr>
              <a:t>DVD</a:t>
            </a:r>
            <a:r>
              <a:rPr dirty="0" sz="650" spc="50" b="1">
                <a:latin typeface="Noto Sans CJK HK"/>
                <a:cs typeface="Noto Sans CJK HK"/>
              </a:rPr>
              <a:t>相关核</a:t>
            </a:r>
            <a:r>
              <a:rPr dirty="0" sz="650" spc="45" b="1">
                <a:latin typeface="Noto Sans CJK HK"/>
                <a:cs typeface="Noto Sans CJK HK"/>
              </a:rPr>
              <a:t>心</a:t>
            </a:r>
            <a:r>
              <a:rPr dirty="0" sz="650" spc="20" b="1">
                <a:latin typeface="Noto Sans CJK HK"/>
                <a:cs typeface="Noto Sans CJK HK"/>
              </a:rPr>
              <a:t>技术</a:t>
            </a:r>
            <a:endParaRPr sz="650">
              <a:latin typeface="Noto Sans CJK HK"/>
              <a:cs typeface="Noto Sans CJK HK"/>
            </a:endParaRPr>
          </a:p>
          <a:p>
            <a:pPr marL="181610" indent="-137795">
              <a:lnSpc>
                <a:spcPct val="100000"/>
              </a:lnSpc>
              <a:spcBef>
                <a:spcPts val="430"/>
              </a:spcBef>
              <a:buSzPct val="84615"/>
              <a:buAutoNum type="arabicPlain"/>
              <a:tabLst>
                <a:tab pos="182245" algn="l"/>
              </a:tabLst>
            </a:pPr>
            <a:r>
              <a:rPr dirty="0" sz="650" spc="25">
                <a:latin typeface="UKIJ CJK"/>
                <a:cs typeface="UKIJ CJK"/>
              </a:rPr>
              <a:t>双层</a:t>
            </a:r>
            <a:r>
              <a:rPr dirty="0" sz="650" spc="5">
                <a:latin typeface="UKIJ CJK"/>
                <a:cs typeface="UKIJ CJK"/>
              </a:rPr>
              <a:t>/</a:t>
            </a:r>
            <a:r>
              <a:rPr dirty="0" sz="650" spc="25">
                <a:latin typeface="UKIJ CJK"/>
                <a:cs typeface="UKIJ CJK"/>
              </a:rPr>
              <a:t>双面数</a:t>
            </a:r>
            <a:r>
              <a:rPr dirty="0" sz="650" spc="20">
                <a:latin typeface="UKIJ CJK"/>
                <a:cs typeface="UKIJ CJK"/>
              </a:rPr>
              <a:t>据读</a:t>
            </a:r>
            <a:r>
              <a:rPr dirty="0" sz="650" spc="15">
                <a:latin typeface="UKIJ CJK"/>
                <a:cs typeface="UKIJ CJK"/>
              </a:rPr>
              <a:t>取</a:t>
            </a:r>
            <a:r>
              <a:rPr dirty="0" sz="650" spc="20">
                <a:latin typeface="UKIJ CJK"/>
                <a:cs typeface="UKIJ CJK"/>
              </a:rPr>
              <a:t>技术</a:t>
            </a:r>
            <a:endParaRPr sz="650">
              <a:latin typeface="UKIJ CJK"/>
              <a:cs typeface="UKIJ CJK"/>
            </a:endParaRPr>
          </a:p>
          <a:p>
            <a:pPr marL="181610" indent="-137795">
              <a:lnSpc>
                <a:spcPct val="100000"/>
              </a:lnSpc>
              <a:spcBef>
                <a:spcPts val="440"/>
              </a:spcBef>
              <a:buSzPct val="84615"/>
              <a:buAutoNum type="arabicPlain"/>
              <a:tabLst>
                <a:tab pos="182245" algn="l"/>
              </a:tabLst>
            </a:pPr>
            <a:r>
              <a:rPr dirty="0" sz="650" spc="20">
                <a:latin typeface="UKIJ CJK"/>
                <a:cs typeface="UKIJ CJK"/>
              </a:rPr>
              <a:t>UV</a:t>
            </a:r>
            <a:r>
              <a:rPr dirty="0" sz="650" spc="35">
                <a:latin typeface="UKIJ CJK"/>
                <a:cs typeface="UKIJ CJK"/>
              </a:rPr>
              <a:t>粘结薄碟基板</a:t>
            </a:r>
            <a:r>
              <a:rPr dirty="0" sz="650" spc="30">
                <a:latin typeface="UKIJ CJK"/>
                <a:cs typeface="UKIJ CJK"/>
              </a:rPr>
              <a:t>技</a:t>
            </a:r>
            <a:r>
              <a:rPr dirty="0" sz="650" spc="25">
                <a:latin typeface="UKIJ CJK"/>
                <a:cs typeface="UKIJ CJK"/>
              </a:rPr>
              <a:t>术</a:t>
            </a:r>
            <a:endParaRPr sz="650">
              <a:latin typeface="UKIJ CJK"/>
              <a:cs typeface="UKIJ CJK"/>
            </a:endParaRPr>
          </a:p>
          <a:p>
            <a:pPr marL="181610" indent="-137795">
              <a:lnSpc>
                <a:spcPct val="100000"/>
              </a:lnSpc>
              <a:spcBef>
                <a:spcPts val="430"/>
              </a:spcBef>
              <a:buSzPct val="84615"/>
              <a:buAutoNum type="arabicPlain"/>
              <a:tabLst>
                <a:tab pos="182245" algn="l"/>
              </a:tabLst>
            </a:pPr>
            <a:r>
              <a:rPr dirty="0" sz="650" spc="30">
                <a:latin typeface="UKIJ CJK"/>
                <a:cs typeface="UKIJ CJK"/>
              </a:rPr>
              <a:t>MPEG-2</a:t>
            </a:r>
            <a:r>
              <a:rPr dirty="0" sz="650" spc="60">
                <a:latin typeface="UKIJ CJK"/>
                <a:cs typeface="UKIJ CJK"/>
              </a:rPr>
              <a:t>数字</a:t>
            </a:r>
            <a:r>
              <a:rPr dirty="0" sz="650" spc="55">
                <a:latin typeface="UKIJ CJK"/>
                <a:cs typeface="UKIJ CJK"/>
              </a:rPr>
              <a:t>图</a:t>
            </a:r>
            <a:r>
              <a:rPr dirty="0" sz="650" spc="20">
                <a:latin typeface="UKIJ CJK"/>
                <a:cs typeface="UKIJ CJK"/>
              </a:rPr>
              <a:t>像</a:t>
            </a:r>
            <a:r>
              <a:rPr dirty="0" sz="650" spc="15">
                <a:latin typeface="UKIJ CJK"/>
                <a:cs typeface="UKIJ CJK"/>
              </a:rPr>
              <a:t>压</a:t>
            </a:r>
            <a:r>
              <a:rPr dirty="0" sz="650" spc="20">
                <a:latin typeface="UKIJ CJK"/>
                <a:cs typeface="UKIJ CJK"/>
              </a:rPr>
              <a:t>缩</a:t>
            </a:r>
            <a:r>
              <a:rPr dirty="0" sz="650" spc="15">
                <a:latin typeface="UKIJ CJK"/>
                <a:cs typeface="UKIJ CJK"/>
              </a:rPr>
              <a:t>技</a:t>
            </a:r>
            <a:r>
              <a:rPr dirty="0" sz="650" spc="25">
                <a:latin typeface="UKIJ CJK"/>
                <a:cs typeface="UKIJ CJK"/>
              </a:rPr>
              <a:t>术</a:t>
            </a:r>
            <a:endParaRPr sz="650">
              <a:latin typeface="UKIJ CJK"/>
              <a:cs typeface="UKIJ CJK"/>
            </a:endParaRPr>
          </a:p>
          <a:p>
            <a:pPr marL="181610" indent="-137795">
              <a:lnSpc>
                <a:spcPct val="100000"/>
              </a:lnSpc>
              <a:spcBef>
                <a:spcPts val="440"/>
              </a:spcBef>
              <a:buSzPct val="84615"/>
              <a:buAutoNum type="arabicPlain"/>
              <a:tabLst>
                <a:tab pos="182245" algn="l"/>
              </a:tabLst>
            </a:pPr>
            <a:r>
              <a:rPr dirty="0" sz="650" spc="60">
                <a:latin typeface="UKIJ CJK"/>
                <a:cs typeface="UKIJ CJK"/>
              </a:rPr>
              <a:t>AC-3</a:t>
            </a:r>
            <a:endParaRPr sz="650">
              <a:latin typeface="UKIJ CJK"/>
              <a:cs typeface="UKIJ CJK"/>
            </a:endParaRPr>
          </a:p>
          <a:p>
            <a:pPr marL="181610" indent="-137795">
              <a:lnSpc>
                <a:spcPct val="100000"/>
              </a:lnSpc>
              <a:spcBef>
                <a:spcPts val="430"/>
              </a:spcBef>
              <a:buSzPct val="84615"/>
              <a:buAutoNum type="arabicPlain"/>
              <a:tabLst>
                <a:tab pos="182245" algn="l"/>
              </a:tabLst>
            </a:pPr>
            <a:r>
              <a:rPr dirty="0" sz="650" spc="20">
                <a:latin typeface="UKIJ CJK"/>
                <a:cs typeface="UKIJ CJK"/>
              </a:rPr>
              <a:t>短波长红色</a:t>
            </a:r>
            <a:r>
              <a:rPr dirty="0" sz="650" spc="15">
                <a:latin typeface="UKIJ CJK"/>
                <a:cs typeface="UKIJ CJK"/>
              </a:rPr>
              <a:t>滋</a:t>
            </a:r>
            <a:r>
              <a:rPr dirty="0" sz="650" spc="20">
                <a:latin typeface="UKIJ CJK"/>
                <a:cs typeface="UKIJ CJK"/>
              </a:rPr>
              <a:t>光</a:t>
            </a:r>
            <a:r>
              <a:rPr dirty="0" sz="650" spc="15">
                <a:latin typeface="UKIJ CJK"/>
                <a:cs typeface="UKIJ CJK"/>
              </a:rPr>
              <a:t>技</a:t>
            </a:r>
            <a:r>
              <a:rPr dirty="0" sz="650" spc="25">
                <a:latin typeface="UKIJ CJK"/>
                <a:cs typeface="UKIJ CJK"/>
              </a:rPr>
              <a:t>术</a:t>
            </a:r>
            <a:endParaRPr sz="650">
              <a:latin typeface="UKIJ CJK"/>
              <a:cs typeface="UKIJ CJK"/>
            </a:endParaRPr>
          </a:p>
          <a:p>
            <a:pPr marL="181610" indent="-137795">
              <a:lnSpc>
                <a:spcPct val="100000"/>
              </a:lnSpc>
              <a:spcBef>
                <a:spcPts val="440"/>
              </a:spcBef>
              <a:buSzPct val="84615"/>
              <a:buAutoNum type="arabicPlain"/>
              <a:tabLst>
                <a:tab pos="182245" algn="l"/>
              </a:tabLst>
            </a:pPr>
            <a:r>
              <a:rPr dirty="0" sz="650" spc="20">
                <a:latin typeface="UKIJ CJK"/>
                <a:cs typeface="UKIJ CJK"/>
              </a:rPr>
              <a:t>双聚焦光拾</a:t>
            </a:r>
            <a:r>
              <a:rPr dirty="0" sz="650" spc="15">
                <a:latin typeface="UKIJ CJK"/>
                <a:cs typeface="UKIJ CJK"/>
              </a:rPr>
              <a:t>取</a:t>
            </a:r>
            <a:r>
              <a:rPr dirty="0" sz="650" spc="20">
                <a:latin typeface="UKIJ CJK"/>
                <a:cs typeface="UKIJ CJK"/>
              </a:rPr>
              <a:t>技术</a:t>
            </a:r>
            <a:endParaRPr sz="650">
              <a:latin typeface="UKIJ CJK"/>
              <a:cs typeface="UKIJ CJK"/>
            </a:endParaRPr>
          </a:p>
          <a:p>
            <a:pPr marL="181610" indent="-137795">
              <a:lnSpc>
                <a:spcPct val="100000"/>
              </a:lnSpc>
              <a:spcBef>
                <a:spcPts val="430"/>
              </a:spcBef>
              <a:buSzPct val="84615"/>
              <a:buAutoNum type="arabicPlain"/>
              <a:tabLst>
                <a:tab pos="182245" algn="l"/>
              </a:tabLst>
            </a:pPr>
            <a:r>
              <a:rPr dirty="0" sz="650" spc="20">
                <a:latin typeface="UKIJ CJK"/>
                <a:cs typeface="UKIJ CJK"/>
              </a:rPr>
              <a:t>直接改写相</a:t>
            </a:r>
            <a:r>
              <a:rPr dirty="0" sz="650" spc="15">
                <a:latin typeface="UKIJ CJK"/>
                <a:cs typeface="UKIJ CJK"/>
              </a:rPr>
              <a:t>态</a:t>
            </a:r>
            <a:r>
              <a:rPr dirty="0" sz="650" spc="20">
                <a:latin typeface="UKIJ CJK"/>
                <a:cs typeface="UKIJ CJK"/>
              </a:rPr>
              <a:t>改</a:t>
            </a:r>
            <a:r>
              <a:rPr dirty="0" sz="650" spc="15">
                <a:latin typeface="UKIJ CJK"/>
                <a:cs typeface="UKIJ CJK"/>
              </a:rPr>
              <a:t>变</a:t>
            </a:r>
            <a:r>
              <a:rPr dirty="0" sz="650" spc="20">
                <a:latin typeface="UKIJ CJK"/>
                <a:cs typeface="UKIJ CJK"/>
              </a:rPr>
              <a:t>技术</a:t>
            </a:r>
            <a:endParaRPr sz="650">
              <a:latin typeface="UKIJ CJK"/>
              <a:cs typeface="UKIJ CJK"/>
            </a:endParaRPr>
          </a:p>
          <a:p>
            <a:pPr marL="181610" indent="-137795">
              <a:lnSpc>
                <a:spcPct val="100000"/>
              </a:lnSpc>
              <a:spcBef>
                <a:spcPts val="440"/>
              </a:spcBef>
              <a:buSzPct val="84615"/>
              <a:buAutoNum type="arabicPlain"/>
              <a:tabLst>
                <a:tab pos="182245" algn="l"/>
              </a:tabLst>
            </a:pPr>
            <a:r>
              <a:rPr dirty="0" sz="650" spc="20">
                <a:latin typeface="UKIJ CJK"/>
                <a:cs typeface="UKIJ CJK"/>
              </a:rPr>
              <a:t>侧悬浮阻尼</a:t>
            </a:r>
            <a:r>
              <a:rPr dirty="0" sz="650" spc="15">
                <a:latin typeface="UKIJ CJK"/>
                <a:cs typeface="UKIJ CJK"/>
              </a:rPr>
              <a:t>技</a:t>
            </a:r>
            <a:r>
              <a:rPr dirty="0" sz="650" spc="25">
                <a:latin typeface="UKIJ CJK"/>
                <a:cs typeface="UKIJ CJK"/>
              </a:rPr>
              <a:t>术</a:t>
            </a:r>
            <a:endParaRPr sz="650">
              <a:latin typeface="UKIJ CJK"/>
              <a:cs typeface="UKIJ CJK"/>
            </a:endParaRPr>
          </a:p>
          <a:p>
            <a:pPr marL="181610" indent="-137795">
              <a:lnSpc>
                <a:spcPct val="100000"/>
              </a:lnSpc>
              <a:spcBef>
                <a:spcPts val="430"/>
              </a:spcBef>
              <a:buSzPct val="84615"/>
              <a:buAutoNum type="arabicPlain"/>
              <a:tabLst>
                <a:tab pos="182245" algn="l"/>
              </a:tabLst>
            </a:pPr>
            <a:r>
              <a:rPr dirty="0" sz="650" spc="20">
                <a:latin typeface="UKIJ CJK"/>
                <a:cs typeface="UKIJ CJK"/>
              </a:rPr>
              <a:t>无缝平滑过</a:t>
            </a:r>
            <a:r>
              <a:rPr dirty="0" sz="650" spc="15">
                <a:latin typeface="UKIJ CJK"/>
                <a:cs typeface="UKIJ CJK"/>
              </a:rPr>
              <a:t>渡</a:t>
            </a:r>
            <a:r>
              <a:rPr dirty="0" sz="650" spc="20">
                <a:latin typeface="UKIJ CJK"/>
                <a:cs typeface="UKIJ CJK"/>
              </a:rPr>
              <a:t>技术</a:t>
            </a:r>
            <a:endParaRPr sz="650">
              <a:latin typeface="UKIJ CJK"/>
              <a:cs typeface="UKIJ CJ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72941" y="2346705"/>
            <a:ext cx="2372360" cy="1347470"/>
            <a:chOff x="3472941" y="2346705"/>
            <a:chExt cx="2372360" cy="1347470"/>
          </a:xfrm>
        </p:grpSpPr>
        <p:sp>
          <p:nvSpPr>
            <p:cNvPr id="7" name="object 7"/>
            <p:cNvSpPr/>
            <p:nvPr/>
          </p:nvSpPr>
          <p:spPr>
            <a:xfrm>
              <a:off x="3479291" y="2353055"/>
              <a:ext cx="2359660" cy="247650"/>
            </a:xfrm>
            <a:custGeom>
              <a:avLst/>
              <a:gdLst/>
              <a:ahLst/>
              <a:cxnLst/>
              <a:rect l="l" t="t" r="r" b="b"/>
              <a:pathLst>
                <a:path w="2359660" h="247650">
                  <a:moveTo>
                    <a:pt x="2318004" y="0"/>
                  </a:moveTo>
                  <a:lnTo>
                    <a:pt x="41148" y="0"/>
                  </a:lnTo>
                  <a:lnTo>
                    <a:pt x="25074" y="3333"/>
                  </a:lnTo>
                  <a:lnTo>
                    <a:pt x="12001" y="12382"/>
                  </a:lnTo>
                  <a:lnTo>
                    <a:pt x="3214" y="25717"/>
                  </a:lnTo>
                  <a:lnTo>
                    <a:pt x="0" y="41909"/>
                  </a:lnTo>
                  <a:lnTo>
                    <a:pt x="0" y="206501"/>
                  </a:lnTo>
                  <a:lnTo>
                    <a:pt x="3214" y="222575"/>
                  </a:lnTo>
                  <a:lnTo>
                    <a:pt x="12001" y="235648"/>
                  </a:lnTo>
                  <a:lnTo>
                    <a:pt x="25074" y="244435"/>
                  </a:lnTo>
                  <a:lnTo>
                    <a:pt x="41148" y="247649"/>
                  </a:lnTo>
                  <a:lnTo>
                    <a:pt x="2318004" y="247649"/>
                  </a:lnTo>
                  <a:lnTo>
                    <a:pt x="2334077" y="244435"/>
                  </a:lnTo>
                  <a:lnTo>
                    <a:pt x="2347150" y="235648"/>
                  </a:lnTo>
                  <a:lnTo>
                    <a:pt x="2355937" y="222575"/>
                  </a:lnTo>
                  <a:lnTo>
                    <a:pt x="2359152" y="206501"/>
                  </a:lnTo>
                  <a:lnTo>
                    <a:pt x="2359152" y="41909"/>
                  </a:lnTo>
                  <a:lnTo>
                    <a:pt x="2355937" y="25717"/>
                  </a:lnTo>
                  <a:lnTo>
                    <a:pt x="2347150" y="12382"/>
                  </a:lnTo>
                  <a:lnTo>
                    <a:pt x="2334077" y="3333"/>
                  </a:lnTo>
                  <a:lnTo>
                    <a:pt x="2318004" y="0"/>
                  </a:lnTo>
                  <a:close/>
                </a:path>
              </a:pathLst>
            </a:custGeom>
            <a:solidFill>
              <a:srgbClr val="65C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79291" y="2353055"/>
              <a:ext cx="2359660" cy="247650"/>
            </a:xfrm>
            <a:custGeom>
              <a:avLst/>
              <a:gdLst/>
              <a:ahLst/>
              <a:cxnLst/>
              <a:rect l="l" t="t" r="r" b="b"/>
              <a:pathLst>
                <a:path w="2359660" h="247650">
                  <a:moveTo>
                    <a:pt x="0" y="41909"/>
                  </a:moveTo>
                  <a:lnTo>
                    <a:pt x="3214" y="25717"/>
                  </a:lnTo>
                  <a:lnTo>
                    <a:pt x="12001" y="12382"/>
                  </a:lnTo>
                  <a:lnTo>
                    <a:pt x="25074" y="3333"/>
                  </a:lnTo>
                  <a:lnTo>
                    <a:pt x="41148" y="0"/>
                  </a:lnTo>
                  <a:lnTo>
                    <a:pt x="2318004" y="0"/>
                  </a:lnTo>
                  <a:lnTo>
                    <a:pt x="2334077" y="3333"/>
                  </a:lnTo>
                  <a:lnTo>
                    <a:pt x="2347150" y="12382"/>
                  </a:lnTo>
                  <a:lnTo>
                    <a:pt x="2355937" y="25717"/>
                  </a:lnTo>
                  <a:lnTo>
                    <a:pt x="2359152" y="41909"/>
                  </a:lnTo>
                  <a:lnTo>
                    <a:pt x="2359152" y="206501"/>
                  </a:lnTo>
                  <a:lnTo>
                    <a:pt x="2355937" y="222575"/>
                  </a:lnTo>
                  <a:lnTo>
                    <a:pt x="2347150" y="235648"/>
                  </a:lnTo>
                  <a:lnTo>
                    <a:pt x="2334077" y="244435"/>
                  </a:lnTo>
                  <a:lnTo>
                    <a:pt x="2318004" y="247649"/>
                  </a:lnTo>
                  <a:lnTo>
                    <a:pt x="41148" y="247649"/>
                  </a:lnTo>
                  <a:lnTo>
                    <a:pt x="25074" y="244435"/>
                  </a:lnTo>
                  <a:lnTo>
                    <a:pt x="12001" y="235648"/>
                  </a:lnTo>
                  <a:lnTo>
                    <a:pt x="3214" y="222575"/>
                  </a:lnTo>
                  <a:lnTo>
                    <a:pt x="0" y="206501"/>
                  </a:lnTo>
                  <a:lnTo>
                    <a:pt x="0" y="419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79291" y="2626613"/>
              <a:ext cx="2359660" cy="247650"/>
            </a:xfrm>
            <a:custGeom>
              <a:avLst/>
              <a:gdLst/>
              <a:ahLst/>
              <a:cxnLst/>
              <a:rect l="l" t="t" r="r" b="b"/>
              <a:pathLst>
                <a:path w="2359660" h="247650">
                  <a:moveTo>
                    <a:pt x="2318004" y="0"/>
                  </a:moveTo>
                  <a:lnTo>
                    <a:pt x="41148" y="0"/>
                  </a:lnTo>
                  <a:lnTo>
                    <a:pt x="25074" y="3214"/>
                  </a:lnTo>
                  <a:lnTo>
                    <a:pt x="12001" y="12001"/>
                  </a:lnTo>
                  <a:lnTo>
                    <a:pt x="3214" y="25074"/>
                  </a:lnTo>
                  <a:lnTo>
                    <a:pt x="0" y="41148"/>
                  </a:lnTo>
                  <a:lnTo>
                    <a:pt x="0" y="206502"/>
                  </a:lnTo>
                  <a:lnTo>
                    <a:pt x="3214" y="222575"/>
                  </a:lnTo>
                  <a:lnTo>
                    <a:pt x="12001" y="235648"/>
                  </a:lnTo>
                  <a:lnTo>
                    <a:pt x="25074" y="244435"/>
                  </a:lnTo>
                  <a:lnTo>
                    <a:pt x="41148" y="247650"/>
                  </a:lnTo>
                  <a:lnTo>
                    <a:pt x="2318004" y="247650"/>
                  </a:lnTo>
                  <a:lnTo>
                    <a:pt x="2334077" y="244435"/>
                  </a:lnTo>
                  <a:lnTo>
                    <a:pt x="2347150" y="235648"/>
                  </a:lnTo>
                  <a:lnTo>
                    <a:pt x="2355937" y="222575"/>
                  </a:lnTo>
                  <a:lnTo>
                    <a:pt x="2359152" y="206502"/>
                  </a:lnTo>
                  <a:lnTo>
                    <a:pt x="2359152" y="41148"/>
                  </a:lnTo>
                  <a:lnTo>
                    <a:pt x="2355937" y="25074"/>
                  </a:lnTo>
                  <a:lnTo>
                    <a:pt x="2347150" y="12001"/>
                  </a:lnTo>
                  <a:lnTo>
                    <a:pt x="2334077" y="3214"/>
                  </a:lnTo>
                  <a:lnTo>
                    <a:pt x="2318004" y="0"/>
                  </a:lnTo>
                  <a:close/>
                </a:path>
              </a:pathLst>
            </a:custGeom>
            <a:solidFill>
              <a:srgbClr val="65C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79292" y="2900171"/>
              <a:ext cx="2359660" cy="520700"/>
            </a:xfrm>
            <a:custGeom>
              <a:avLst/>
              <a:gdLst/>
              <a:ahLst/>
              <a:cxnLst/>
              <a:rect l="l" t="t" r="r" b="b"/>
              <a:pathLst>
                <a:path w="2359660" h="520700">
                  <a:moveTo>
                    <a:pt x="2359152" y="314706"/>
                  </a:moveTo>
                  <a:lnTo>
                    <a:pt x="2355926" y="298640"/>
                  </a:lnTo>
                  <a:lnTo>
                    <a:pt x="2347150" y="285559"/>
                  </a:lnTo>
                  <a:lnTo>
                    <a:pt x="2334069" y="276783"/>
                  </a:lnTo>
                  <a:lnTo>
                    <a:pt x="2318004" y="273558"/>
                  </a:lnTo>
                  <a:lnTo>
                    <a:pt x="41148" y="273558"/>
                  </a:lnTo>
                  <a:lnTo>
                    <a:pt x="25069" y="276783"/>
                  </a:lnTo>
                  <a:lnTo>
                    <a:pt x="12001" y="285559"/>
                  </a:lnTo>
                  <a:lnTo>
                    <a:pt x="3213" y="298640"/>
                  </a:lnTo>
                  <a:lnTo>
                    <a:pt x="0" y="314706"/>
                  </a:lnTo>
                  <a:lnTo>
                    <a:pt x="0" y="479298"/>
                  </a:lnTo>
                  <a:lnTo>
                    <a:pt x="3213" y="495376"/>
                  </a:lnTo>
                  <a:lnTo>
                    <a:pt x="12001" y="508444"/>
                  </a:lnTo>
                  <a:lnTo>
                    <a:pt x="25069" y="517232"/>
                  </a:lnTo>
                  <a:lnTo>
                    <a:pt x="41148" y="520446"/>
                  </a:lnTo>
                  <a:lnTo>
                    <a:pt x="2318004" y="520446"/>
                  </a:lnTo>
                  <a:lnTo>
                    <a:pt x="2334069" y="517232"/>
                  </a:lnTo>
                  <a:lnTo>
                    <a:pt x="2347150" y="508444"/>
                  </a:lnTo>
                  <a:lnTo>
                    <a:pt x="2355926" y="495376"/>
                  </a:lnTo>
                  <a:lnTo>
                    <a:pt x="2359152" y="479298"/>
                  </a:lnTo>
                  <a:lnTo>
                    <a:pt x="2359152" y="314706"/>
                  </a:lnTo>
                  <a:close/>
                </a:path>
                <a:path w="2359660" h="520700">
                  <a:moveTo>
                    <a:pt x="2359152" y="41148"/>
                  </a:moveTo>
                  <a:lnTo>
                    <a:pt x="2355926" y="25082"/>
                  </a:lnTo>
                  <a:lnTo>
                    <a:pt x="2347150" y="12001"/>
                  </a:lnTo>
                  <a:lnTo>
                    <a:pt x="2334069" y="3225"/>
                  </a:lnTo>
                  <a:lnTo>
                    <a:pt x="2318004" y="0"/>
                  </a:lnTo>
                  <a:lnTo>
                    <a:pt x="41148" y="0"/>
                  </a:lnTo>
                  <a:lnTo>
                    <a:pt x="25069" y="3225"/>
                  </a:lnTo>
                  <a:lnTo>
                    <a:pt x="12001" y="12001"/>
                  </a:lnTo>
                  <a:lnTo>
                    <a:pt x="3213" y="25082"/>
                  </a:lnTo>
                  <a:lnTo>
                    <a:pt x="0" y="41148"/>
                  </a:lnTo>
                  <a:lnTo>
                    <a:pt x="0" y="206502"/>
                  </a:lnTo>
                  <a:lnTo>
                    <a:pt x="3213" y="222262"/>
                  </a:lnTo>
                  <a:lnTo>
                    <a:pt x="12001" y="235369"/>
                  </a:lnTo>
                  <a:lnTo>
                    <a:pt x="25069" y="244335"/>
                  </a:lnTo>
                  <a:lnTo>
                    <a:pt x="41148" y="247650"/>
                  </a:lnTo>
                  <a:lnTo>
                    <a:pt x="2318004" y="247650"/>
                  </a:lnTo>
                  <a:lnTo>
                    <a:pt x="2334069" y="244335"/>
                  </a:lnTo>
                  <a:lnTo>
                    <a:pt x="2347150" y="235369"/>
                  </a:lnTo>
                  <a:lnTo>
                    <a:pt x="2355926" y="222262"/>
                  </a:lnTo>
                  <a:lnTo>
                    <a:pt x="2359152" y="206502"/>
                  </a:lnTo>
                  <a:lnTo>
                    <a:pt x="2359152" y="41148"/>
                  </a:lnTo>
                  <a:close/>
                </a:path>
              </a:pathLst>
            </a:custGeom>
            <a:solidFill>
              <a:srgbClr val="65C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479291" y="3446525"/>
              <a:ext cx="2359660" cy="247650"/>
            </a:xfrm>
            <a:custGeom>
              <a:avLst/>
              <a:gdLst/>
              <a:ahLst/>
              <a:cxnLst/>
              <a:rect l="l" t="t" r="r" b="b"/>
              <a:pathLst>
                <a:path w="2359660" h="247650">
                  <a:moveTo>
                    <a:pt x="2318004" y="0"/>
                  </a:moveTo>
                  <a:lnTo>
                    <a:pt x="41148" y="0"/>
                  </a:lnTo>
                  <a:lnTo>
                    <a:pt x="25074" y="3333"/>
                  </a:lnTo>
                  <a:lnTo>
                    <a:pt x="12001" y="12382"/>
                  </a:lnTo>
                  <a:lnTo>
                    <a:pt x="3214" y="25717"/>
                  </a:lnTo>
                  <a:lnTo>
                    <a:pt x="0" y="41909"/>
                  </a:lnTo>
                  <a:lnTo>
                    <a:pt x="0" y="206501"/>
                  </a:lnTo>
                  <a:lnTo>
                    <a:pt x="3214" y="222575"/>
                  </a:lnTo>
                  <a:lnTo>
                    <a:pt x="12001" y="235648"/>
                  </a:lnTo>
                  <a:lnTo>
                    <a:pt x="25074" y="244435"/>
                  </a:lnTo>
                  <a:lnTo>
                    <a:pt x="41148" y="247649"/>
                  </a:lnTo>
                  <a:lnTo>
                    <a:pt x="2318004" y="247649"/>
                  </a:lnTo>
                  <a:lnTo>
                    <a:pt x="2334077" y="244435"/>
                  </a:lnTo>
                  <a:lnTo>
                    <a:pt x="2347150" y="235648"/>
                  </a:lnTo>
                  <a:lnTo>
                    <a:pt x="2355937" y="222575"/>
                  </a:lnTo>
                  <a:lnTo>
                    <a:pt x="2359152" y="206501"/>
                  </a:lnTo>
                  <a:lnTo>
                    <a:pt x="2359152" y="41909"/>
                  </a:lnTo>
                  <a:lnTo>
                    <a:pt x="2355937" y="25717"/>
                  </a:lnTo>
                  <a:lnTo>
                    <a:pt x="2347150" y="12382"/>
                  </a:lnTo>
                  <a:lnTo>
                    <a:pt x="2334077" y="3333"/>
                  </a:lnTo>
                  <a:lnTo>
                    <a:pt x="2318004" y="0"/>
                  </a:lnTo>
                  <a:close/>
                </a:path>
              </a:pathLst>
            </a:custGeom>
            <a:solidFill>
              <a:srgbClr val="65CB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240029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889"/>
              </a:spcBef>
            </a:pPr>
            <a:r>
              <a:rPr dirty="0" sz="2200" spc="35">
                <a:latin typeface="UKIJ CJK"/>
                <a:cs typeface="UKIJ CJK"/>
              </a:rPr>
              <a:t>DVD</a:t>
            </a:r>
            <a:r>
              <a:rPr dirty="0" sz="2200" spc="55">
                <a:latin typeface="UKIJ CJK"/>
                <a:cs typeface="UKIJ CJK"/>
              </a:rPr>
              <a:t>核心技术与专利权人</a:t>
            </a:r>
            <a:endParaRPr sz="2200">
              <a:latin typeface="UKIJ CJK"/>
              <a:cs typeface="UKIJ CJ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UKIJ CJK"/>
              <a:cs typeface="UKIJ CJK"/>
            </a:endParaRPr>
          </a:p>
          <a:p>
            <a:pPr algn="ctr" marL="16510">
              <a:lnSpc>
                <a:spcPct val="100000"/>
              </a:lnSpc>
            </a:pPr>
            <a:r>
              <a:rPr dirty="0" sz="800" spc="-5" b="1">
                <a:latin typeface="Times New Roman"/>
                <a:cs typeface="Times New Roman"/>
              </a:rPr>
              <a:t>1C</a:t>
            </a:r>
            <a:r>
              <a:rPr dirty="0" sz="800" spc="-5" b="1">
                <a:latin typeface="Noto Sans CJK HK"/>
                <a:cs typeface="Noto Sans CJK HK"/>
              </a:rPr>
              <a:t>：汤姆逊</a:t>
            </a:r>
            <a:endParaRPr sz="800">
              <a:latin typeface="Noto Sans CJK HK"/>
              <a:cs typeface="Noto Sans CJK H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Noto Sans CJK HK"/>
              <a:cs typeface="Noto Sans CJK HK"/>
            </a:endParaRPr>
          </a:p>
          <a:p>
            <a:pPr marL="2023110">
              <a:lnSpc>
                <a:spcPct val="100000"/>
              </a:lnSpc>
            </a:pPr>
            <a:r>
              <a:rPr dirty="0" sz="800" spc="-5" b="1">
                <a:latin typeface="Times New Roman"/>
                <a:cs typeface="Times New Roman"/>
              </a:rPr>
              <a:t>3C</a:t>
            </a:r>
            <a:r>
              <a:rPr dirty="0" sz="800" spc="-5" b="1">
                <a:latin typeface="Noto Serif CJK JP"/>
                <a:cs typeface="Noto Serif CJK JP"/>
              </a:rPr>
              <a:t>：</a:t>
            </a:r>
            <a:r>
              <a:rPr dirty="0" sz="800" b="1">
                <a:latin typeface="Noto Serif CJK JP"/>
                <a:cs typeface="Noto Serif CJK JP"/>
              </a:rPr>
              <a:t>飞利浦、索尼、先锋</a:t>
            </a:r>
            <a:endParaRPr sz="800">
              <a:latin typeface="Noto Serif CJK JP"/>
              <a:cs typeface="Noto Serif CJK JP"/>
            </a:endParaRPr>
          </a:p>
          <a:p>
            <a:pPr marL="2023110" marR="368300">
              <a:lnSpc>
                <a:spcPts val="2160"/>
              </a:lnSpc>
              <a:spcBef>
                <a:spcPts val="265"/>
              </a:spcBef>
            </a:pPr>
            <a:r>
              <a:rPr dirty="0" sz="800" spc="-5" b="1">
                <a:latin typeface="Times New Roman"/>
                <a:cs typeface="Times New Roman"/>
              </a:rPr>
              <a:t>6C</a:t>
            </a:r>
            <a:r>
              <a:rPr dirty="0" sz="800" spc="-5" b="1">
                <a:latin typeface="Noto Serif CJK JP"/>
                <a:cs typeface="Noto Serif CJK JP"/>
              </a:rPr>
              <a:t>：</a:t>
            </a:r>
            <a:r>
              <a:rPr dirty="0" sz="800" b="1">
                <a:latin typeface="Noto Serif CJK JP"/>
                <a:cs typeface="Noto Serif CJK JP"/>
              </a:rPr>
              <a:t>东芝、三菱、日立、松下、</a:t>
            </a:r>
            <a:r>
              <a:rPr dirty="0" sz="800" spc="-5" b="1">
                <a:latin typeface="Times New Roman"/>
                <a:cs typeface="Times New Roman"/>
              </a:rPr>
              <a:t>JVC</a:t>
            </a:r>
            <a:r>
              <a:rPr dirty="0" sz="800" b="1">
                <a:latin typeface="Noto Serif CJK JP"/>
                <a:cs typeface="Noto Serif CJK JP"/>
              </a:rPr>
              <a:t>、时代华纳 </a:t>
            </a:r>
            <a:r>
              <a:rPr dirty="0" sz="800" spc="-5" b="1">
                <a:latin typeface="Times New Roman"/>
                <a:cs typeface="Times New Roman"/>
              </a:rPr>
              <a:t>MPEG-LS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Times New Roman"/>
              <a:cs typeface="Times New Roman"/>
            </a:endParaRPr>
          </a:p>
          <a:p>
            <a:pPr marL="2023110">
              <a:lnSpc>
                <a:spcPct val="100000"/>
              </a:lnSpc>
              <a:spcBef>
                <a:spcPts val="5"/>
              </a:spcBef>
            </a:pPr>
            <a:r>
              <a:rPr dirty="0" sz="800" b="1">
                <a:latin typeface="Noto Serif CJK JP"/>
                <a:cs typeface="Noto Serif CJK JP"/>
              </a:rPr>
              <a:t>杜比、</a:t>
            </a:r>
            <a:r>
              <a:rPr dirty="0" sz="800" spc="-5" b="1">
                <a:latin typeface="Times New Roman"/>
                <a:cs typeface="Times New Roman"/>
              </a:rPr>
              <a:t>DTS</a:t>
            </a:r>
            <a:r>
              <a:rPr dirty="0" sz="800" b="1">
                <a:latin typeface="Noto Serif CJK JP"/>
                <a:cs typeface="Noto Serif CJK JP"/>
              </a:rPr>
              <a:t>、</a:t>
            </a:r>
            <a:r>
              <a:rPr dirty="0" sz="800" spc="-5" b="1">
                <a:latin typeface="Times New Roman"/>
                <a:cs typeface="Times New Roman"/>
              </a:rPr>
              <a:t>Macrovision</a:t>
            </a:r>
            <a:r>
              <a:rPr dirty="0" sz="800" b="1">
                <a:latin typeface="Noto Serif CJK JP"/>
                <a:cs typeface="Noto Serif CJK JP"/>
              </a:rPr>
              <a:t>、</a:t>
            </a:r>
            <a:r>
              <a:rPr dirty="0" sz="800" spc="-10" b="1">
                <a:latin typeface="Times New Roman"/>
                <a:cs typeface="Times New Roman"/>
              </a:rPr>
              <a:t>CSS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91996" y="5855970"/>
            <a:ext cx="4343400" cy="2658745"/>
            <a:chOff x="1491996" y="5855970"/>
            <a:chExt cx="4343400" cy="2658745"/>
          </a:xfrm>
        </p:grpSpPr>
        <p:sp>
          <p:nvSpPr>
            <p:cNvPr id="14" name="object 14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87652" y="8246364"/>
              <a:ext cx="3958590" cy="48260"/>
            </a:xfrm>
            <a:custGeom>
              <a:avLst/>
              <a:gdLst/>
              <a:ahLst/>
              <a:cxnLst/>
              <a:rect l="l" t="t" r="r" b="b"/>
              <a:pathLst>
                <a:path w="3958590" h="48259">
                  <a:moveTo>
                    <a:pt x="3958590" y="0"/>
                  </a:moveTo>
                  <a:lnTo>
                    <a:pt x="0" y="0"/>
                  </a:lnTo>
                  <a:lnTo>
                    <a:pt x="0" y="48006"/>
                  </a:lnTo>
                  <a:lnTo>
                    <a:pt x="3958590" y="48006"/>
                  </a:lnTo>
                  <a:lnTo>
                    <a:pt x="3958590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85544" y="8168640"/>
              <a:ext cx="203454" cy="2034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44674" y="8168640"/>
              <a:ext cx="203454" cy="2034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03804" y="8168640"/>
              <a:ext cx="202692" cy="2034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659124" y="8168640"/>
              <a:ext cx="203453" cy="2034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18253" y="8168640"/>
              <a:ext cx="202691" cy="2034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973574" y="8168640"/>
              <a:ext cx="203453" cy="2034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632704" y="8168640"/>
              <a:ext cx="202691" cy="20345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505706" y="7528559"/>
              <a:ext cx="1127125" cy="742315"/>
            </a:xfrm>
            <a:custGeom>
              <a:avLst/>
              <a:gdLst/>
              <a:ahLst/>
              <a:cxnLst/>
              <a:rect l="l" t="t" r="r" b="b"/>
              <a:pathLst>
                <a:path w="1127125" h="742315">
                  <a:moveTo>
                    <a:pt x="1126998" y="0"/>
                  </a:moveTo>
                  <a:lnTo>
                    <a:pt x="0" y="0"/>
                  </a:lnTo>
                  <a:lnTo>
                    <a:pt x="0" y="429006"/>
                  </a:lnTo>
                  <a:lnTo>
                    <a:pt x="557784" y="429006"/>
                  </a:lnTo>
                  <a:lnTo>
                    <a:pt x="557784" y="742188"/>
                  </a:lnTo>
                  <a:lnTo>
                    <a:pt x="581406" y="742188"/>
                  </a:lnTo>
                  <a:lnTo>
                    <a:pt x="581406" y="429006"/>
                  </a:lnTo>
                  <a:lnTo>
                    <a:pt x="1126998" y="429006"/>
                  </a:lnTo>
                  <a:lnTo>
                    <a:pt x="1126998" y="0"/>
                  </a:lnTo>
                  <a:close/>
                </a:path>
              </a:pathLst>
            </a:custGeom>
            <a:solidFill>
              <a:srgbClr val="EAAB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199638" y="7528560"/>
              <a:ext cx="1122680" cy="429259"/>
            </a:xfrm>
            <a:custGeom>
              <a:avLst/>
              <a:gdLst/>
              <a:ahLst/>
              <a:cxnLst/>
              <a:rect l="l" t="t" r="r" b="b"/>
              <a:pathLst>
                <a:path w="1122679" h="429259">
                  <a:moveTo>
                    <a:pt x="1122426" y="0"/>
                  </a:moveTo>
                  <a:lnTo>
                    <a:pt x="0" y="0"/>
                  </a:lnTo>
                  <a:lnTo>
                    <a:pt x="0" y="429006"/>
                  </a:lnTo>
                  <a:lnTo>
                    <a:pt x="1122426" y="429006"/>
                  </a:lnTo>
                  <a:lnTo>
                    <a:pt x="1122426" y="0"/>
                  </a:lnTo>
                  <a:close/>
                </a:path>
              </a:pathLst>
            </a:custGeom>
            <a:solidFill>
              <a:srgbClr val="A1B8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330446" y="6926592"/>
              <a:ext cx="1127125" cy="1344295"/>
            </a:xfrm>
            <a:custGeom>
              <a:avLst/>
              <a:gdLst/>
              <a:ahLst/>
              <a:cxnLst/>
              <a:rect l="l" t="t" r="r" b="b"/>
              <a:pathLst>
                <a:path w="1127125" h="1344295">
                  <a:moveTo>
                    <a:pt x="1126998" y="0"/>
                  </a:moveTo>
                  <a:lnTo>
                    <a:pt x="0" y="0"/>
                  </a:lnTo>
                  <a:lnTo>
                    <a:pt x="0" y="432041"/>
                  </a:lnTo>
                  <a:lnTo>
                    <a:pt x="76962" y="432041"/>
                  </a:lnTo>
                  <a:lnTo>
                    <a:pt x="76962" y="1344155"/>
                  </a:lnTo>
                  <a:lnTo>
                    <a:pt x="101346" y="1344155"/>
                  </a:lnTo>
                  <a:lnTo>
                    <a:pt x="101346" y="432041"/>
                  </a:lnTo>
                  <a:lnTo>
                    <a:pt x="1126998" y="432041"/>
                  </a:lnTo>
                  <a:lnTo>
                    <a:pt x="1126998" y="0"/>
                  </a:lnTo>
                  <a:close/>
                </a:path>
              </a:pathLst>
            </a:custGeom>
            <a:solidFill>
              <a:srgbClr val="F72F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749040" y="7721346"/>
              <a:ext cx="24130" cy="549910"/>
            </a:xfrm>
            <a:custGeom>
              <a:avLst/>
              <a:gdLst/>
              <a:ahLst/>
              <a:cxnLst/>
              <a:rect l="l" t="t" r="r" b="b"/>
              <a:pathLst>
                <a:path w="24129" h="549909">
                  <a:moveTo>
                    <a:pt x="23622" y="0"/>
                  </a:moveTo>
                  <a:lnTo>
                    <a:pt x="0" y="0"/>
                  </a:lnTo>
                  <a:lnTo>
                    <a:pt x="0" y="549401"/>
                  </a:lnTo>
                  <a:lnTo>
                    <a:pt x="23622" y="549401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A1B8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12186" y="6926592"/>
              <a:ext cx="1127125" cy="1344295"/>
            </a:xfrm>
            <a:custGeom>
              <a:avLst/>
              <a:gdLst/>
              <a:ahLst/>
              <a:cxnLst/>
              <a:rect l="l" t="t" r="r" b="b"/>
              <a:pathLst>
                <a:path w="1127125" h="1344295">
                  <a:moveTo>
                    <a:pt x="1126998" y="0"/>
                  </a:moveTo>
                  <a:lnTo>
                    <a:pt x="0" y="0"/>
                  </a:lnTo>
                  <a:lnTo>
                    <a:pt x="0" y="432041"/>
                  </a:lnTo>
                  <a:lnTo>
                    <a:pt x="77724" y="432041"/>
                  </a:lnTo>
                  <a:lnTo>
                    <a:pt x="77724" y="1344155"/>
                  </a:lnTo>
                  <a:lnTo>
                    <a:pt x="105156" y="1344155"/>
                  </a:lnTo>
                  <a:lnTo>
                    <a:pt x="105156" y="432041"/>
                  </a:lnTo>
                  <a:lnTo>
                    <a:pt x="1126998" y="432041"/>
                  </a:lnTo>
                  <a:lnTo>
                    <a:pt x="1126998" y="0"/>
                  </a:lnTo>
                  <a:close/>
                </a:path>
              </a:pathLst>
            </a:custGeom>
            <a:solidFill>
              <a:srgbClr val="EAAB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880616" y="7528559"/>
              <a:ext cx="1123315" cy="742315"/>
            </a:xfrm>
            <a:custGeom>
              <a:avLst/>
              <a:gdLst/>
              <a:ahLst/>
              <a:cxnLst/>
              <a:rect l="l" t="t" r="r" b="b"/>
              <a:pathLst>
                <a:path w="1123314" h="742315">
                  <a:moveTo>
                    <a:pt x="1123188" y="0"/>
                  </a:moveTo>
                  <a:lnTo>
                    <a:pt x="0" y="0"/>
                  </a:lnTo>
                  <a:lnTo>
                    <a:pt x="0" y="429006"/>
                  </a:lnTo>
                  <a:lnTo>
                    <a:pt x="553974" y="429006"/>
                  </a:lnTo>
                  <a:lnTo>
                    <a:pt x="553974" y="742188"/>
                  </a:lnTo>
                  <a:lnTo>
                    <a:pt x="577596" y="742188"/>
                  </a:lnTo>
                  <a:lnTo>
                    <a:pt x="577596" y="429006"/>
                  </a:lnTo>
                  <a:lnTo>
                    <a:pt x="1123188" y="429006"/>
                  </a:lnTo>
                  <a:lnTo>
                    <a:pt x="1123188" y="0"/>
                  </a:lnTo>
                  <a:close/>
                </a:path>
              </a:pathLst>
            </a:custGeom>
            <a:solidFill>
              <a:srgbClr val="A1B8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85544" y="6926592"/>
              <a:ext cx="1127125" cy="1344295"/>
            </a:xfrm>
            <a:custGeom>
              <a:avLst/>
              <a:gdLst/>
              <a:ahLst/>
              <a:cxnLst/>
              <a:rect l="l" t="t" r="r" b="b"/>
              <a:pathLst>
                <a:path w="1127125" h="1344295">
                  <a:moveTo>
                    <a:pt x="1126985" y="0"/>
                  </a:moveTo>
                  <a:lnTo>
                    <a:pt x="0" y="0"/>
                  </a:lnTo>
                  <a:lnTo>
                    <a:pt x="0" y="432041"/>
                  </a:lnTo>
                  <a:lnTo>
                    <a:pt x="89916" y="432041"/>
                  </a:lnTo>
                  <a:lnTo>
                    <a:pt x="89916" y="1344155"/>
                  </a:lnTo>
                  <a:lnTo>
                    <a:pt x="113538" y="1344155"/>
                  </a:lnTo>
                  <a:lnTo>
                    <a:pt x="113538" y="432041"/>
                  </a:lnTo>
                  <a:lnTo>
                    <a:pt x="1126985" y="432041"/>
                  </a:lnTo>
                  <a:lnTo>
                    <a:pt x="1126985" y="0"/>
                  </a:lnTo>
                  <a:close/>
                </a:path>
              </a:pathLst>
            </a:custGeom>
            <a:solidFill>
              <a:srgbClr val="F72F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657087" y="8417052"/>
              <a:ext cx="178308" cy="975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752600" y="6851967"/>
            <a:ext cx="1038225" cy="47561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</a:pPr>
            <a:r>
              <a:rPr dirty="0" sz="1050" spc="15" b="1">
                <a:latin typeface="Noto Sans CJK HK"/>
                <a:cs typeface="Noto Sans CJK HK"/>
              </a:rPr>
              <a:t>2000.11</a:t>
            </a:r>
            <a:endParaRPr sz="1050">
              <a:latin typeface="Noto Sans CJK HK"/>
              <a:cs typeface="Noto Sans CJK HK"/>
            </a:endParaRPr>
          </a:p>
          <a:p>
            <a:pPr marR="5080">
              <a:lnSpc>
                <a:spcPct val="100000"/>
              </a:lnSpc>
              <a:spcBef>
                <a:spcPts val="305"/>
              </a:spcBef>
            </a:pPr>
            <a:r>
              <a:rPr dirty="0" sz="600" spc="40">
                <a:latin typeface="UKIJ CJK"/>
                <a:cs typeface="UKIJ CJK"/>
              </a:rPr>
              <a:t>6C“DVD</a:t>
            </a:r>
            <a:r>
              <a:rPr dirty="0" sz="600" spc="75">
                <a:latin typeface="UKIJ CJK"/>
                <a:cs typeface="UKIJ CJK"/>
              </a:rPr>
              <a:t>专利许可激励计划</a:t>
            </a:r>
            <a:r>
              <a:rPr dirty="0" sz="600" spc="25">
                <a:latin typeface="UKIJ CJK"/>
                <a:cs typeface="UKIJ CJK"/>
              </a:rPr>
              <a:t>”  </a:t>
            </a:r>
            <a:r>
              <a:rPr dirty="0" sz="600">
                <a:latin typeface="UKIJ CJK"/>
                <a:cs typeface="UKIJ CJK"/>
              </a:rPr>
              <a:t>开始与中国企业谈判</a:t>
            </a:r>
            <a:endParaRPr sz="600">
              <a:latin typeface="UKIJ CJK"/>
              <a:cs typeface="UKIJ CJ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57905" y="6851967"/>
            <a:ext cx="1069975" cy="47561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</a:pPr>
            <a:r>
              <a:rPr dirty="0" sz="1050" spc="15" b="1">
                <a:latin typeface="Noto Sans CJK HK"/>
                <a:cs typeface="Noto Sans CJK HK"/>
              </a:rPr>
              <a:t>2002.4</a:t>
            </a:r>
            <a:endParaRPr sz="1050">
              <a:latin typeface="Noto Sans CJK HK"/>
              <a:cs typeface="Noto Sans CJK HK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r>
              <a:rPr dirty="0" sz="600">
                <a:latin typeface="UKIJ CJK"/>
                <a:cs typeface="UKIJ CJK"/>
              </a:rPr>
              <a:t>中国电子工业音像协会</a:t>
            </a:r>
            <a:endParaRPr sz="600">
              <a:latin typeface="UKIJ CJK"/>
              <a:cs typeface="UKIJ CJK"/>
            </a:endParaRPr>
          </a:p>
          <a:p>
            <a:pPr>
              <a:lnSpc>
                <a:spcPct val="100000"/>
              </a:lnSpc>
            </a:pPr>
            <a:r>
              <a:rPr dirty="0" sz="600" spc="5">
                <a:latin typeface="UKIJ CJK"/>
                <a:cs typeface="UKIJ CJK"/>
              </a:rPr>
              <a:t>出口</a:t>
            </a:r>
            <a:r>
              <a:rPr dirty="0" sz="600">
                <a:latin typeface="UKIJ CJK"/>
                <a:cs typeface="UKIJ CJK"/>
              </a:rPr>
              <a:t>4</a:t>
            </a:r>
            <a:r>
              <a:rPr dirty="0" sz="600" spc="5">
                <a:latin typeface="UKIJ CJK"/>
                <a:cs typeface="UKIJ CJK"/>
              </a:rPr>
              <a:t>美元</a:t>
            </a:r>
            <a:r>
              <a:rPr dirty="0" sz="600">
                <a:latin typeface="UKIJ CJK"/>
                <a:cs typeface="UKIJ CJK"/>
              </a:rPr>
              <a:t>/</a:t>
            </a:r>
            <a:r>
              <a:rPr dirty="0" sz="600" spc="5">
                <a:latin typeface="UKIJ CJK"/>
                <a:cs typeface="UKIJ CJK"/>
              </a:rPr>
              <a:t>台，内销</a:t>
            </a:r>
            <a:r>
              <a:rPr dirty="0" sz="600">
                <a:latin typeface="UKIJ CJK"/>
                <a:cs typeface="UKIJ CJK"/>
              </a:rPr>
              <a:t>1.2</a:t>
            </a:r>
            <a:r>
              <a:rPr dirty="0" sz="600" spc="5">
                <a:latin typeface="UKIJ CJK"/>
                <a:cs typeface="UKIJ CJK"/>
              </a:rPr>
              <a:t>美元</a:t>
            </a:r>
            <a:r>
              <a:rPr dirty="0" sz="600">
                <a:latin typeface="UKIJ CJK"/>
                <a:cs typeface="UKIJ CJK"/>
              </a:rPr>
              <a:t>/</a:t>
            </a:r>
            <a:r>
              <a:rPr dirty="0" sz="600" spc="5">
                <a:latin typeface="UKIJ CJK"/>
                <a:cs typeface="UKIJ CJK"/>
              </a:rPr>
              <a:t>台</a:t>
            </a:r>
            <a:endParaRPr sz="600">
              <a:latin typeface="UKIJ CJK"/>
              <a:cs typeface="UKIJ CJ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78452" y="6851967"/>
            <a:ext cx="1023619" cy="47561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</a:pPr>
            <a:r>
              <a:rPr dirty="0" sz="1050" spc="30" b="1">
                <a:latin typeface="Noto Sans CJK HK"/>
                <a:cs typeface="Noto Sans CJK HK"/>
              </a:rPr>
              <a:t>2004-2006</a:t>
            </a:r>
            <a:endParaRPr sz="1050">
              <a:latin typeface="Noto Sans CJK HK"/>
              <a:cs typeface="Noto Sans CJK HK"/>
            </a:endParaRPr>
          </a:p>
          <a:p>
            <a:pPr marR="5080">
              <a:lnSpc>
                <a:spcPct val="100000"/>
              </a:lnSpc>
              <a:spcBef>
                <a:spcPts val="305"/>
              </a:spcBef>
            </a:pPr>
            <a:r>
              <a:rPr dirty="0" sz="600">
                <a:latin typeface="UKIJ CJK"/>
                <a:cs typeface="UKIJ CJK"/>
              </a:rPr>
              <a:t>无锡企业诉3C违规征收专利费 </a:t>
            </a:r>
            <a:r>
              <a:rPr dirty="0" sz="600">
                <a:latin typeface="UKIJ CJK"/>
                <a:cs typeface="UKIJ CJK"/>
              </a:rPr>
              <a:t>五位教授针对飞利浦无效诉讼</a:t>
            </a:r>
            <a:endParaRPr sz="600">
              <a:latin typeface="UKIJ CJK"/>
              <a:cs typeface="UKIJ CJ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43861" y="7465377"/>
            <a:ext cx="2313305" cy="47561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  <a:tabLst>
                <a:tab pos="1304290" algn="l"/>
              </a:tabLst>
            </a:pPr>
            <a:r>
              <a:rPr dirty="0" sz="1050" spc="25" b="1">
                <a:latin typeface="Noto Sans CJK HK"/>
                <a:cs typeface="Noto Sans CJK HK"/>
              </a:rPr>
              <a:t>2002.1-2	</a:t>
            </a:r>
            <a:r>
              <a:rPr dirty="0" sz="1050" spc="30" b="1">
                <a:latin typeface="Noto Sans CJK HK"/>
                <a:cs typeface="Noto Sans CJK HK"/>
              </a:rPr>
              <a:t>2002-2003</a:t>
            </a:r>
            <a:endParaRPr sz="1050">
              <a:latin typeface="Noto Sans CJK HK"/>
              <a:cs typeface="Noto Sans CJK HK"/>
            </a:endParaRPr>
          </a:p>
          <a:p>
            <a:pPr marR="5080">
              <a:lnSpc>
                <a:spcPct val="100000"/>
              </a:lnSpc>
              <a:spcBef>
                <a:spcPts val="305"/>
              </a:spcBef>
              <a:tabLst>
                <a:tab pos="1304290" algn="l"/>
              </a:tabLst>
            </a:pPr>
            <a:r>
              <a:rPr dirty="0" sz="600">
                <a:latin typeface="UKIJ CJK"/>
                <a:cs typeface="UKIJ CJK"/>
              </a:rPr>
              <a:t>英国海关，德国海关相继扣押深	</a:t>
            </a:r>
            <a:r>
              <a:rPr dirty="0" sz="600" spc="15">
                <a:latin typeface="UKIJ CJK"/>
                <a:cs typeface="UKIJ CJK"/>
              </a:rPr>
              <a:t>3C、1C、杜比、MPEG-</a:t>
            </a:r>
            <a:r>
              <a:rPr dirty="0" sz="600" spc="30">
                <a:latin typeface="UKIJ CJK"/>
                <a:cs typeface="UKIJ CJK"/>
              </a:rPr>
              <a:t>L</a:t>
            </a:r>
            <a:r>
              <a:rPr dirty="0" sz="600" spc="50">
                <a:latin typeface="UKIJ CJK"/>
                <a:cs typeface="UKIJ CJK"/>
              </a:rPr>
              <a:t>A</a:t>
            </a:r>
            <a:r>
              <a:rPr dirty="0" sz="600">
                <a:latin typeface="UKIJ CJK"/>
                <a:cs typeface="UKIJ CJK"/>
              </a:rPr>
              <a:t>纷 </a:t>
            </a:r>
            <a:r>
              <a:rPr dirty="0" sz="600" spc="10">
                <a:latin typeface="UKIJ CJK"/>
                <a:cs typeface="UKIJ CJK"/>
              </a:rPr>
              <a:t>圳普迪、惠州德赛的出口</a:t>
            </a:r>
            <a:r>
              <a:rPr dirty="0" sz="600" spc="5">
                <a:latin typeface="UKIJ CJK"/>
                <a:cs typeface="UKIJ CJK"/>
              </a:rPr>
              <a:t>DVD	</a:t>
            </a:r>
            <a:r>
              <a:rPr dirty="0" sz="600">
                <a:latin typeface="UKIJ CJK"/>
                <a:cs typeface="UKIJ CJK"/>
              </a:rPr>
              <a:t>纷签订专利使用费协议</a:t>
            </a:r>
            <a:endParaRPr sz="600">
              <a:latin typeface="UKIJ CJK"/>
              <a:cs typeface="UKIJ CJ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68952" y="7465377"/>
            <a:ext cx="1022350" cy="47561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635"/>
              </a:spcBef>
            </a:pPr>
            <a:r>
              <a:rPr dirty="0" sz="1050" spc="25" b="1">
                <a:latin typeface="Noto Sans CJK HK"/>
                <a:cs typeface="Noto Sans CJK HK"/>
              </a:rPr>
              <a:t>2007</a:t>
            </a:r>
            <a:endParaRPr sz="1050">
              <a:latin typeface="Noto Sans CJK HK"/>
              <a:cs typeface="Noto Sans CJK HK"/>
            </a:endParaRPr>
          </a:p>
          <a:p>
            <a:pPr marR="5080">
              <a:lnSpc>
                <a:spcPct val="100000"/>
              </a:lnSpc>
              <a:spcBef>
                <a:spcPts val="305"/>
              </a:spcBef>
            </a:pPr>
            <a:r>
              <a:rPr dirty="0" sz="600" spc="-10">
                <a:latin typeface="UKIJ CJK"/>
                <a:cs typeface="UKIJ CJK"/>
              </a:rPr>
              <a:t>东芝向</a:t>
            </a:r>
            <a:r>
              <a:rPr dirty="0" sz="600" spc="-10">
                <a:latin typeface="UKIJ CJK"/>
                <a:cs typeface="UKIJ CJK"/>
              </a:rPr>
              <a:t>I</a:t>
            </a:r>
            <a:r>
              <a:rPr dirty="0" sz="600" spc="-5">
                <a:latin typeface="UKIJ CJK"/>
                <a:cs typeface="UKIJ CJK"/>
              </a:rPr>
              <a:t>T</a:t>
            </a:r>
            <a:r>
              <a:rPr dirty="0" sz="600" spc="40">
                <a:latin typeface="UKIJ CJK"/>
                <a:cs typeface="UKIJ CJK"/>
              </a:rPr>
              <a:t>C</a:t>
            </a:r>
            <a:r>
              <a:rPr dirty="0" sz="600" spc="5">
                <a:latin typeface="UKIJ CJK"/>
                <a:cs typeface="UKIJ CJK"/>
              </a:rPr>
              <a:t>提交了337调查请求  </a:t>
            </a:r>
            <a:r>
              <a:rPr dirty="0" sz="600" spc="15">
                <a:latin typeface="UKIJ CJK"/>
                <a:cs typeface="UKIJ CJK"/>
              </a:rPr>
              <a:t>5587991,5870523,5956306</a:t>
            </a:r>
            <a:endParaRPr sz="600">
              <a:latin typeface="UKIJ CJK"/>
              <a:cs typeface="UKIJ CJ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98091" y="5862065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2213610" y="2353055"/>
            <a:ext cx="3269741" cy="1707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10435" y="2349880"/>
          <a:ext cx="327977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715"/>
                <a:gridCol w="2042795"/>
                <a:gridCol w="713104"/>
              </a:tblGrid>
              <a:tr h="22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>
                          <a:latin typeface="UKIJ CJK"/>
                          <a:cs typeface="UKIJ CJK"/>
                        </a:rPr>
                        <a:t>专利权人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>
                          <a:latin typeface="UKIJ CJK"/>
                          <a:cs typeface="UKIJ CJK"/>
                        </a:rPr>
                        <a:t>成员名单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>
                          <a:latin typeface="UKIJ CJK"/>
                          <a:cs typeface="UKIJ CJK"/>
                        </a:rPr>
                        <a:t>专利费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700">
                          <a:latin typeface="UKIJ CJK"/>
                          <a:cs typeface="UKIJ CJK"/>
                        </a:rPr>
                        <a:t>杜比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71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700">
                          <a:latin typeface="UKIJ CJK"/>
                          <a:cs typeface="UKIJ CJK"/>
                        </a:rPr>
                        <a:t>杜比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71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700" spc="5">
                          <a:latin typeface="UKIJ CJK"/>
                          <a:cs typeface="UKIJ CJK"/>
                        </a:rPr>
                        <a:t>1</a:t>
                      </a:r>
                      <a:r>
                        <a:rPr dirty="0" sz="700" spc="15">
                          <a:latin typeface="UKIJ CJK"/>
                          <a:cs typeface="UKIJ CJK"/>
                        </a:rPr>
                        <a:t>美元</a:t>
                      </a:r>
                      <a:r>
                        <a:rPr dirty="0" sz="700" spc="5">
                          <a:latin typeface="UKIJ CJK"/>
                          <a:cs typeface="UKIJ CJK"/>
                        </a:rPr>
                        <a:t>/</a:t>
                      </a:r>
                      <a:r>
                        <a:rPr dirty="0" sz="700" spc="15">
                          <a:latin typeface="UKIJ CJK"/>
                          <a:cs typeface="UKIJ CJK"/>
                        </a:rPr>
                        <a:t>台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71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700" spc="30">
                          <a:latin typeface="UKIJ CJK"/>
                          <a:cs typeface="UKIJ CJK"/>
                        </a:rPr>
                        <a:t>6C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812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700">
                          <a:latin typeface="UKIJ CJK"/>
                          <a:cs typeface="UKIJ CJK"/>
                        </a:rPr>
                        <a:t>东芝、松下、三菱、日</a:t>
                      </a:r>
                      <a:r>
                        <a:rPr dirty="0" sz="700" spc="-10">
                          <a:latin typeface="UKIJ CJK"/>
                          <a:cs typeface="UKIJ CJK"/>
                        </a:rPr>
                        <a:t>立</a:t>
                      </a:r>
                      <a:r>
                        <a:rPr dirty="0" sz="700" spc="90">
                          <a:latin typeface="UKIJ CJK"/>
                          <a:cs typeface="UKIJ CJK"/>
                        </a:rPr>
                        <a:t>、</a:t>
                      </a:r>
                      <a:r>
                        <a:rPr dirty="0" sz="700" spc="30">
                          <a:latin typeface="UKIJ CJK"/>
                          <a:cs typeface="UKIJ CJK"/>
                        </a:rPr>
                        <a:t>JVC</a:t>
                      </a:r>
                      <a:r>
                        <a:rPr dirty="0" sz="700">
                          <a:latin typeface="UKIJ CJK"/>
                          <a:cs typeface="UKIJ CJK"/>
                        </a:rPr>
                        <a:t>、时代</a:t>
                      </a:r>
                      <a:r>
                        <a:rPr dirty="0" sz="700" spc="-10">
                          <a:latin typeface="UKIJ CJK"/>
                          <a:cs typeface="UKIJ CJK"/>
                        </a:rPr>
                        <a:t>华</a:t>
                      </a:r>
                      <a:r>
                        <a:rPr dirty="0" sz="700">
                          <a:latin typeface="UKIJ CJK"/>
                          <a:cs typeface="UKIJ CJK"/>
                        </a:rPr>
                        <a:t>纳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812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700" spc="25">
                          <a:latin typeface="UKIJ CJK"/>
                          <a:cs typeface="UKIJ CJK"/>
                        </a:rPr>
                        <a:t>4</a:t>
                      </a:r>
                      <a:r>
                        <a:rPr dirty="0" sz="700" spc="10">
                          <a:latin typeface="UKIJ CJK"/>
                          <a:cs typeface="UKIJ CJK"/>
                        </a:rPr>
                        <a:t>美元</a:t>
                      </a:r>
                      <a:r>
                        <a:rPr dirty="0" sz="700">
                          <a:latin typeface="UKIJ CJK"/>
                          <a:cs typeface="UKIJ CJK"/>
                        </a:rPr>
                        <a:t>/</a:t>
                      </a:r>
                      <a:r>
                        <a:rPr dirty="0" sz="700" spc="10">
                          <a:latin typeface="UKIJ CJK"/>
                          <a:cs typeface="UKIJ CJK"/>
                        </a:rPr>
                        <a:t>台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812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 spc="35">
                          <a:latin typeface="UKIJ CJK"/>
                          <a:cs typeface="UKIJ CJK"/>
                        </a:rPr>
                        <a:t>3C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>
                          <a:latin typeface="UKIJ CJK"/>
                          <a:cs typeface="UKIJ CJK"/>
                        </a:rPr>
                        <a:t>飞利浦、索尼、先锋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 spc="5">
                          <a:latin typeface="UKIJ CJK"/>
                          <a:cs typeface="UKIJ CJK"/>
                        </a:rPr>
                        <a:t>5</a:t>
                      </a:r>
                      <a:r>
                        <a:rPr dirty="0" sz="700" spc="15">
                          <a:latin typeface="UKIJ CJK"/>
                          <a:cs typeface="UKIJ CJK"/>
                        </a:rPr>
                        <a:t>美元</a:t>
                      </a:r>
                      <a:r>
                        <a:rPr dirty="0" sz="700" spc="5">
                          <a:latin typeface="UKIJ CJK"/>
                          <a:cs typeface="UKIJ CJK"/>
                        </a:rPr>
                        <a:t>/</a:t>
                      </a:r>
                      <a:r>
                        <a:rPr dirty="0" sz="700" spc="15">
                          <a:latin typeface="UKIJ CJK"/>
                          <a:cs typeface="UKIJ CJK"/>
                        </a:rPr>
                        <a:t>台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700" spc="35">
                          <a:latin typeface="UKIJ CJK"/>
                          <a:cs typeface="UKIJ CJK"/>
                        </a:rPr>
                        <a:t>1C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819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700">
                          <a:latin typeface="UKIJ CJK"/>
                          <a:cs typeface="UKIJ CJK"/>
                        </a:rPr>
                        <a:t>汤姆逊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819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700" spc="10">
                          <a:latin typeface="UKIJ CJK"/>
                          <a:cs typeface="UKIJ CJK"/>
                        </a:rPr>
                        <a:t>1-1.5</a:t>
                      </a:r>
                      <a:r>
                        <a:rPr dirty="0" sz="700" spc="30">
                          <a:latin typeface="UKIJ CJK"/>
                          <a:cs typeface="UKIJ CJK"/>
                        </a:rPr>
                        <a:t>美元</a:t>
                      </a:r>
                      <a:r>
                        <a:rPr dirty="0" sz="700" spc="10">
                          <a:latin typeface="UKIJ CJK"/>
                          <a:cs typeface="UKIJ CJK"/>
                        </a:rPr>
                        <a:t>/</a:t>
                      </a:r>
                      <a:r>
                        <a:rPr dirty="0" sz="700" spc="30">
                          <a:latin typeface="UKIJ CJK"/>
                          <a:cs typeface="UKIJ CJK"/>
                        </a:rPr>
                        <a:t>台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819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700" spc="45">
                          <a:latin typeface="UKIJ CJK"/>
                          <a:cs typeface="UKIJ CJK"/>
                        </a:rPr>
                        <a:t>MPEG-LA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819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700">
                          <a:latin typeface="UKIJ CJK"/>
                          <a:cs typeface="UKIJ CJK"/>
                        </a:rPr>
                        <a:t>由23</a:t>
                      </a:r>
                      <a:r>
                        <a:rPr dirty="0" sz="700" spc="5">
                          <a:latin typeface="UKIJ CJK"/>
                          <a:cs typeface="UKIJ CJK"/>
                        </a:rPr>
                        <a:t>个专利权人组成的</a:t>
                      </a:r>
                      <a:r>
                        <a:rPr dirty="0" sz="700" spc="-5">
                          <a:latin typeface="UKIJ CJK"/>
                          <a:cs typeface="UKIJ CJK"/>
                        </a:rPr>
                        <a:t>收</a:t>
                      </a:r>
                      <a:r>
                        <a:rPr dirty="0" sz="700">
                          <a:latin typeface="UKIJ CJK"/>
                          <a:cs typeface="UKIJ CJK"/>
                        </a:rPr>
                        <a:t>费公司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819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700" spc="5">
                          <a:latin typeface="UKIJ CJK"/>
                          <a:cs typeface="UKIJ CJK"/>
                        </a:rPr>
                        <a:t>2.5</a:t>
                      </a:r>
                      <a:r>
                        <a:rPr dirty="0" sz="700" spc="15">
                          <a:latin typeface="UKIJ CJK"/>
                          <a:cs typeface="UKIJ CJK"/>
                        </a:rPr>
                        <a:t>美元</a:t>
                      </a:r>
                      <a:r>
                        <a:rPr dirty="0" sz="700" spc="5">
                          <a:latin typeface="UKIJ CJK"/>
                          <a:cs typeface="UKIJ CJK"/>
                        </a:rPr>
                        <a:t>/</a:t>
                      </a:r>
                      <a:r>
                        <a:rPr dirty="0" sz="700" spc="15">
                          <a:latin typeface="UKIJ CJK"/>
                          <a:cs typeface="UKIJ CJK"/>
                        </a:rPr>
                        <a:t>台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819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 spc="30">
                          <a:latin typeface="UKIJ CJK"/>
                          <a:cs typeface="UKIJ CJK"/>
                        </a:rPr>
                        <a:t>DTS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 spc="30">
                          <a:latin typeface="UKIJ CJK"/>
                          <a:cs typeface="UKIJ CJK"/>
                        </a:rPr>
                        <a:t>DTS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700" spc="10">
                          <a:latin typeface="UKIJ CJK"/>
                          <a:cs typeface="UKIJ CJK"/>
                        </a:rPr>
                        <a:t>10</a:t>
                      </a:r>
                      <a:r>
                        <a:rPr dirty="0" sz="700" spc="20">
                          <a:latin typeface="UKIJ CJK"/>
                          <a:cs typeface="UKIJ CJK"/>
                        </a:rPr>
                        <a:t>美元</a:t>
                      </a:r>
                      <a:r>
                        <a:rPr dirty="0" sz="700" spc="5">
                          <a:latin typeface="UKIJ CJK"/>
                          <a:cs typeface="UKIJ CJK"/>
                        </a:rPr>
                        <a:t>/</a:t>
                      </a:r>
                      <a:r>
                        <a:rPr dirty="0" sz="700" spc="20">
                          <a:latin typeface="UKIJ CJK"/>
                          <a:cs typeface="UKIJ CJK"/>
                        </a:rPr>
                        <a:t>台</a:t>
                      </a:r>
                      <a:endParaRPr sz="700">
                        <a:latin typeface="UKIJ CJK"/>
                        <a:cs typeface="UKIJ CJK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850133" y="1671319"/>
            <a:ext cx="1854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UKIJ CJK"/>
                <a:cs typeface="UKIJ CJK"/>
              </a:rPr>
              <a:t>专利权人收费清单</a:t>
            </a:r>
            <a:endParaRPr sz="1800">
              <a:latin typeface="UKIJ CJK"/>
              <a:cs typeface="UKIJ CJ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8091" y="1411224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491996" y="5855970"/>
            <a:ext cx="4229100" cy="2971800"/>
            <a:chOff x="1491996" y="5855970"/>
            <a:chExt cx="4229100" cy="2971800"/>
          </a:xfrm>
        </p:grpSpPr>
        <p:sp>
          <p:nvSpPr>
            <p:cNvPr id="10" name="object 10"/>
            <p:cNvSpPr/>
            <p:nvPr/>
          </p:nvSpPr>
          <p:spPr>
            <a:xfrm>
              <a:off x="1491996" y="6998970"/>
              <a:ext cx="4091940" cy="1828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91996" y="5855970"/>
              <a:ext cx="4229100" cy="29283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spc="30" b="1">
                <a:latin typeface="Noto Serif CJK JP"/>
                <a:cs typeface="Noto Serif CJK JP"/>
              </a:rPr>
              <a:t>案例</a:t>
            </a:r>
            <a:r>
              <a:rPr dirty="0" sz="2000" spc="15" b="1">
                <a:latin typeface="Tahoma"/>
                <a:cs typeface="Tahoma"/>
              </a:rPr>
              <a:t>3</a:t>
            </a:r>
            <a:r>
              <a:rPr dirty="0" sz="2000" spc="15" b="1">
                <a:latin typeface="Noto Serif CJK JP"/>
                <a:cs typeface="Noto Serif CJK JP"/>
              </a:rPr>
              <a:t>：</a:t>
            </a:r>
            <a:r>
              <a:rPr dirty="0" sz="2000" spc="15" b="1">
                <a:latin typeface="Tahoma"/>
                <a:cs typeface="Tahoma"/>
              </a:rPr>
              <a:t>5G</a:t>
            </a:r>
            <a:r>
              <a:rPr dirty="0" sz="2000" spc="25" b="1">
                <a:latin typeface="Noto Serif CJK JP"/>
                <a:cs typeface="Noto Serif CJK JP"/>
              </a:rPr>
              <a:t>标准</a:t>
            </a:r>
            <a:r>
              <a:rPr dirty="0" sz="2000" spc="70" b="1">
                <a:latin typeface="Noto Serif CJK JP"/>
                <a:cs typeface="Noto Serif CJK JP"/>
              </a:rPr>
              <a:t> </a:t>
            </a:r>
            <a:r>
              <a:rPr dirty="0" sz="2000" spc="25" b="1">
                <a:latin typeface="Noto Serif CJK JP"/>
                <a:cs typeface="Noto Serif CJK JP"/>
              </a:rPr>
              <a:t>联想投票事件</a:t>
            </a:r>
            <a:endParaRPr sz="2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50" b="1">
                <a:latin typeface="Tahoma"/>
                <a:cs typeface="Tahoma"/>
              </a:rPr>
              <a:t>3GPP</a:t>
            </a:r>
            <a:endParaRPr sz="1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 spc="-5">
                <a:latin typeface="Tahoma"/>
                <a:cs typeface="Tahoma"/>
              </a:rPr>
              <a:t>3rd Generation Partnership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Project</a:t>
            </a:r>
            <a:endParaRPr sz="120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spcBef>
                <a:spcPts val="64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 spc="-5">
                <a:latin typeface="Tahoma"/>
                <a:cs typeface="Tahoma"/>
              </a:rPr>
              <a:t>3GPP</a:t>
            </a:r>
            <a:r>
              <a:rPr dirty="0" sz="1200">
                <a:latin typeface="Noto Sans Mono CJK HK"/>
                <a:cs typeface="Noto Sans Mono CJK HK"/>
              </a:rPr>
              <a:t>成立于</a:t>
            </a:r>
            <a:r>
              <a:rPr dirty="0" sz="1200" spc="-5">
                <a:latin typeface="Tahoma"/>
                <a:cs typeface="Tahoma"/>
              </a:rPr>
              <a:t>1998</a:t>
            </a:r>
            <a:r>
              <a:rPr dirty="0" sz="1200">
                <a:latin typeface="Noto Sans Mono CJK HK"/>
                <a:cs typeface="Noto Sans Mono CJK HK"/>
              </a:rPr>
              <a:t>年</a:t>
            </a:r>
            <a:r>
              <a:rPr dirty="0" sz="1200" spc="-5">
                <a:latin typeface="Tahoma"/>
                <a:cs typeface="Tahoma"/>
              </a:rPr>
              <a:t>12</a:t>
            </a:r>
            <a:r>
              <a:rPr dirty="0" sz="1200">
                <a:latin typeface="Noto Sans Mono CJK HK"/>
                <a:cs typeface="Noto Sans Mono CJK HK"/>
              </a:rPr>
              <a:t>月，多个电信标准组织伙伴签署了</a:t>
            </a:r>
            <a:endParaRPr sz="1200">
              <a:latin typeface="Noto Sans Mono CJK HK"/>
              <a:cs typeface="Noto Sans Mono CJK HK"/>
            </a:endParaRPr>
          </a:p>
          <a:p>
            <a:pPr marL="396875">
              <a:lnSpc>
                <a:spcPct val="100000"/>
              </a:lnSpc>
              <a:spcBef>
                <a:spcPts val="145"/>
              </a:spcBef>
            </a:pPr>
            <a:r>
              <a:rPr dirty="0" sz="1200">
                <a:latin typeface="Noto Sans Mono CJK HK"/>
                <a:cs typeface="Noto Sans Mono CJK HK"/>
              </a:rPr>
              <a:t>《第三代伙伴计划协议》，因此得名。</a:t>
            </a:r>
            <a:endParaRPr sz="1200">
              <a:latin typeface="Noto Sans Mono CJK HK"/>
              <a:cs typeface="Noto Sans Mono CJK HK"/>
            </a:endParaRPr>
          </a:p>
          <a:p>
            <a:pPr marL="396875" marR="297815" indent="-128905">
              <a:lnSpc>
                <a:spcPct val="110000"/>
              </a:lnSpc>
              <a:spcBef>
                <a:spcPts val="50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 spc="-5">
                <a:latin typeface="Tahoma"/>
                <a:cs typeface="Tahoma"/>
              </a:rPr>
              <a:t>3GPP</a:t>
            </a:r>
            <a:r>
              <a:rPr dirty="0" sz="1200">
                <a:latin typeface="Noto Sans Mono CJK HK"/>
                <a:cs typeface="Noto Sans Mono CJK HK"/>
              </a:rPr>
              <a:t>最初的工作范围是为第三代移动通信系统制定全球适 用技术规范和技术报告。</a:t>
            </a:r>
            <a:endParaRPr sz="1200">
              <a:latin typeface="Noto Sans Mono CJK HK"/>
              <a:cs typeface="Noto Sans Mono CJK HK"/>
            </a:endParaRPr>
          </a:p>
          <a:p>
            <a:pPr marL="396875" marR="297815" indent="-128905">
              <a:lnSpc>
                <a:spcPct val="110000"/>
              </a:lnSpc>
              <a:spcBef>
                <a:spcPts val="49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>
                <a:latin typeface="Noto Sans Mono CJK HK"/>
                <a:cs typeface="Noto Sans Mono CJK HK"/>
              </a:rPr>
              <a:t>由于</a:t>
            </a:r>
            <a:r>
              <a:rPr dirty="0" sz="1200" spc="-5">
                <a:latin typeface="Tahoma"/>
                <a:cs typeface="Tahoma"/>
              </a:rPr>
              <a:t>3GPP</a:t>
            </a:r>
            <a:r>
              <a:rPr dirty="0" sz="1200">
                <a:latin typeface="Noto Sans Mono CJK HK"/>
                <a:cs typeface="Noto Sans Mono CJK HK"/>
              </a:rPr>
              <a:t>成功的协调各方利益，整合各家技术，维护好产 业生态，顺理成章地成为了</a:t>
            </a:r>
            <a:r>
              <a:rPr dirty="0" sz="1200" spc="-5">
                <a:latin typeface="Tahoma"/>
                <a:cs typeface="Tahoma"/>
              </a:rPr>
              <a:t>4G</a:t>
            </a:r>
            <a:r>
              <a:rPr dirty="0" sz="1200">
                <a:latin typeface="Noto Sans Mono CJK HK"/>
                <a:cs typeface="Noto Sans Mono CJK HK"/>
              </a:rPr>
              <a:t>、</a:t>
            </a:r>
            <a:r>
              <a:rPr dirty="0" sz="1200" spc="-5">
                <a:latin typeface="Tahoma"/>
                <a:cs typeface="Tahoma"/>
              </a:rPr>
              <a:t>5G</a:t>
            </a:r>
            <a:r>
              <a:rPr dirty="0" sz="1200">
                <a:latin typeface="Noto Sans Mono CJK HK"/>
                <a:cs typeface="Noto Sans Mono CJK HK"/>
              </a:rPr>
              <a:t>标准的制定组织。</a:t>
            </a:r>
            <a:endParaRPr sz="1200">
              <a:latin typeface="Noto Sans Mono CJK HK"/>
              <a:cs typeface="Noto Sans Mono CJK HK"/>
            </a:endParaRPr>
          </a:p>
          <a:p>
            <a:pPr marL="396875" indent="-129539">
              <a:lnSpc>
                <a:spcPct val="100000"/>
              </a:lnSpc>
              <a:spcBef>
                <a:spcPts val="645"/>
              </a:spcBef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u="sng" sz="1200" b="1">
                <a:solidFill>
                  <a:srgbClr val="3232CC"/>
                </a:solidFill>
                <a:uFill>
                  <a:solidFill>
                    <a:srgbClr val="3232CB"/>
                  </a:solidFill>
                </a:uFill>
                <a:latin typeface="Tahoma"/>
                <a:cs typeface="Tahoma"/>
                <a:hlinkClick r:id="rId4"/>
              </a:rPr>
              <a:t>http://www.3gpp.org/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50" spc="5" b="1">
                <a:latin typeface="Noto Serif CJK JP"/>
                <a:cs typeface="Noto Serif CJK JP"/>
              </a:rPr>
              <a:t>三块蛋糕</a:t>
            </a:r>
            <a:endParaRPr sz="165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Noto Serif CJK JP"/>
              <a:cs typeface="Noto Serif CJK JP"/>
            </a:endParaRPr>
          </a:p>
          <a:p>
            <a:pPr marL="396875" indent="-129539">
              <a:lnSpc>
                <a:spcPct val="100000"/>
              </a:lnSpc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数据信</a:t>
            </a:r>
            <a:r>
              <a:rPr dirty="0" sz="1000" b="1">
                <a:latin typeface="Noto Serif CJK JP"/>
                <a:cs typeface="Noto Serif CJK JP"/>
              </a:rPr>
              <a:t>道</a:t>
            </a:r>
            <a:r>
              <a:rPr dirty="0" sz="1000" spc="35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长码</a:t>
            </a:r>
            <a:endParaRPr sz="10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3232CC"/>
              </a:buClr>
              <a:buFont typeface="Wingdings"/>
              <a:buChar char=""/>
            </a:pPr>
            <a:endParaRPr sz="500">
              <a:latin typeface="Noto Serif CJK JP"/>
              <a:cs typeface="Noto Serif CJK JP"/>
            </a:endParaRPr>
          </a:p>
          <a:p>
            <a:pPr lvl="1" marL="546735" indent="-107950">
              <a:lnSpc>
                <a:spcPct val="100000"/>
              </a:lnSpc>
              <a:buFont typeface="Tahoma"/>
              <a:buChar char="–"/>
              <a:tabLst>
                <a:tab pos="54737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高</a:t>
            </a:r>
            <a:r>
              <a:rPr dirty="0" sz="1000" b="1">
                <a:latin typeface="Noto Serif CJK JP"/>
                <a:cs typeface="Noto Serif CJK JP"/>
              </a:rPr>
              <a:t>通</a:t>
            </a:r>
            <a:r>
              <a:rPr dirty="0" sz="1000" spc="35" b="1">
                <a:latin typeface="Noto Serif CJK JP"/>
                <a:cs typeface="Noto Serif CJK JP"/>
              </a:rPr>
              <a:t> </a:t>
            </a:r>
            <a:r>
              <a:rPr dirty="0" sz="1000" spc="-5" b="1">
                <a:latin typeface="Tahoma"/>
                <a:cs typeface="Tahoma"/>
              </a:rPr>
              <a:t>LDPC</a:t>
            </a:r>
            <a:r>
              <a:rPr dirty="0" sz="1000" spc="5" b="1">
                <a:latin typeface="Noto Serif CJK JP"/>
                <a:cs typeface="Noto Serif CJK JP"/>
              </a:rPr>
              <a:t>码</a:t>
            </a:r>
            <a:r>
              <a:rPr dirty="0" sz="1000" spc="-5" b="1">
                <a:latin typeface="Tahoma"/>
                <a:cs typeface="Tahoma"/>
              </a:rPr>
              <a:t>——86b</a:t>
            </a:r>
            <a:r>
              <a:rPr dirty="0" sz="1000" spc="5" b="1">
                <a:latin typeface="Noto Serif CJK JP"/>
                <a:cs typeface="Noto Serif CJK JP"/>
              </a:rPr>
              <a:t>会议</a:t>
            </a:r>
            <a:endParaRPr sz="1000">
              <a:latin typeface="Noto Serif CJK JP"/>
              <a:cs typeface="Noto Serif CJK JP"/>
            </a:endParaRPr>
          </a:p>
          <a:p>
            <a:pPr lvl="1">
              <a:lnSpc>
                <a:spcPct val="100000"/>
              </a:lnSpc>
              <a:buFont typeface="Tahoma"/>
              <a:buChar char="–"/>
            </a:pPr>
            <a:endParaRPr sz="550">
              <a:latin typeface="Noto Serif CJK JP"/>
              <a:cs typeface="Noto Serif CJK JP"/>
            </a:endParaRPr>
          </a:p>
          <a:p>
            <a:pPr marL="396875" indent="-129539">
              <a:lnSpc>
                <a:spcPct val="100000"/>
              </a:lnSpc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数据信</a:t>
            </a:r>
            <a:r>
              <a:rPr dirty="0" sz="1000" b="1">
                <a:latin typeface="Noto Serif CJK JP"/>
                <a:cs typeface="Noto Serif CJK JP"/>
              </a:rPr>
              <a:t>道</a:t>
            </a:r>
            <a:r>
              <a:rPr dirty="0" sz="1000" spc="35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短码</a:t>
            </a:r>
            <a:endParaRPr sz="10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3232CC"/>
              </a:buClr>
              <a:buFont typeface="Wingdings"/>
              <a:buChar char=""/>
            </a:pPr>
            <a:endParaRPr sz="500">
              <a:latin typeface="Noto Serif CJK JP"/>
              <a:cs typeface="Noto Serif CJK JP"/>
            </a:endParaRPr>
          </a:p>
          <a:p>
            <a:pPr lvl="1" marL="546735" indent="-107950">
              <a:lnSpc>
                <a:spcPct val="100000"/>
              </a:lnSpc>
              <a:spcBef>
                <a:spcPts val="5"/>
              </a:spcBef>
              <a:buFont typeface="Tahoma"/>
              <a:buChar char="–"/>
              <a:tabLst>
                <a:tab pos="54737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高</a:t>
            </a:r>
            <a:r>
              <a:rPr dirty="0" sz="1000" b="1">
                <a:latin typeface="Noto Serif CJK JP"/>
                <a:cs typeface="Noto Serif CJK JP"/>
              </a:rPr>
              <a:t>通</a:t>
            </a:r>
            <a:r>
              <a:rPr dirty="0" sz="1000" spc="-40" b="1">
                <a:latin typeface="Noto Serif CJK JP"/>
                <a:cs typeface="Noto Serif CJK JP"/>
              </a:rPr>
              <a:t> </a:t>
            </a:r>
            <a:r>
              <a:rPr dirty="0" sz="1000" spc="-5" b="1">
                <a:latin typeface="Tahoma"/>
                <a:cs typeface="Tahoma"/>
              </a:rPr>
              <a:t>LDPC</a:t>
            </a:r>
            <a:r>
              <a:rPr dirty="0" sz="1000" b="1">
                <a:latin typeface="Noto Serif CJK JP"/>
                <a:cs typeface="Noto Serif CJK JP"/>
              </a:rPr>
              <a:t>码</a:t>
            </a:r>
            <a:endParaRPr sz="1000">
              <a:latin typeface="Noto Serif CJK JP"/>
              <a:cs typeface="Noto Serif CJK JP"/>
            </a:endParaRPr>
          </a:p>
          <a:p>
            <a:pPr lvl="1">
              <a:lnSpc>
                <a:spcPct val="100000"/>
              </a:lnSpc>
              <a:spcBef>
                <a:spcPts val="90"/>
              </a:spcBef>
              <a:buFont typeface="Tahoma"/>
              <a:buChar char="–"/>
            </a:pPr>
            <a:endParaRPr sz="500">
              <a:latin typeface="Noto Serif CJK JP"/>
              <a:cs typeface="Noto Serif CJK JP"/>
            </a:endParaRPr>
          </a:p>
          <a:p>
            <a:pPr lvl="1" marL="546735" indent="-107950">
              <a:lnSpc>
                <a:spcPct val="100000"/>
              </a:lnSpc>
              <a:buFont typeface="Tahoma"/>
              <a:buChar char="–"/>
              <a:tabLst>
                <a:tab pos="54737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华</a:t>
            </a:r>
            <a:r>
              <a:rPr dirty="0" sz="1000" b="1">
                <a:latin typeface="Noto Serif CJK JP"/>
                <a:cs typeface="Noto Serif CJK JP"/>
              </a:rPr>
              <a:t>为</a:t>
            </a:r>
            <a:r>
              <a:rPr dirty="0" sz="1000" spc="-50" b="1">
                <a:latin typeface="Noto Serif CJK JP"/>
                <a:cs typeface="Noto Serif CJK JP"/>
              </a:rPr>
              <a:t> </a:t>
            </a:r>
            <a:r>
              <a:rPr dirty="0" sz="1000" spc="-5" b="1">
                <a:latin typeface="Tahoma"/>
                <a:cs typeface="Tahoma"/>
              </a:rPr>
              <a:t>Polar</a:t>
            </a:r>
            <a:r>
              <a:rPr dirty="0" sz="1000" b="1">
                <a:latin typeface="Noto Serif CJK JP"/>
                <a:cs typeface="Noto Serif CJK JP"/>
              </a:rPr>
              <a:t>码</a:t>
            </a:r>
            <a:endParaRPr sz="1000">
              <a:latin typeface="Noto Serif CJK JP"/>
              <a:cs typeface="Noto Serif CJK JP"/>
            </a:endParaRPr>
          </a:p>
          <a:p>
            <a:pPr lvl="1">
              <a:lnSpc>
                <a:spcPct val="100000"/>
              </a:lnSpc>
              <a:buFont typeface="Tahoma"/>
              <a:buChar char="–"/>
            </a:pPr>
            <a:endParaRPr sz="550">
              <a:latin typeface="Noto Serif CJK JP"/>
              <a:cs typeface="Noto Serif CJK JP"/>
            </a:endParaRPr>
          </a:p>
          <a:p>
            <a:pPr lvl="1" marL="546735" indent="-107950">
              <a:lnSpc>
                <a:spcPct val="100000"/>
              </a:lnSpc>
              <a:buFont typeface="Tahoma"/>
              <a:buChar char="–"/>
              <a:tabLst>
                <a:tab pos="54737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欧</a:t>
            </a:r>
            <a:r>
              <a:rPr dirty="0" sz="1000" b="1">
                <a:latin typeface="Noto Serif CJK JP"/>
                <a:cs typeface="Noto Serif CJK JP"/>
              </a:rPr>
              <a:t>洲</a:t>
            </a:r>
            <a:r>
              <a:rPr dirty="0" sz="1000" spc="35" b="1">
                <a:latin typeface="Noto Serif CJK JP"/>
                <a:cs typeface="Noto Serif CJK JP"/>
              </a:rPr>
              <a:t> </a:t>
            </a:r>
            <a:r>
              <a:rPr dirty="0" sz="1000" spc="-5" b="1">
                <a:latin typeface="Tahoma"/>
                <a:cs typeface="Tahoma"/>
              </a:rPr>
              <a:t>Turbo</a:t>
            </a:r>
            <a:r>
              <a:rPr dirty="0" sz="1000" b="1">
                <a:latin typeface="Noto Serif CJK JP"/>
                <a:cs typeface="Noto Serif CJK JP"/>
              </a:rPr>
              <a:t>码</a:t>
            </a:r>
            <a:endParaRPr sz="1000">
              <a:latin typeface="Noto Serif CJK JP"/>
              <a:cs typeface="Noto Serif CJK JP"/>
            </a:endParaRPr>
          </a:p>
          <a:p>
            <a:pPr lvl="1">
              <a:lnSpc>
                <a:spcPct val="100000"/>
              </a:lnSpc>
              <a:spcBef>
                <a:spcPts val="95"/>
              </a:spcBef>
              <a:buFont typeface="Tahoma"/>
              <a:buChar char="–"/>
            </a:pPr>
            <a:endParaRPr sz="500">
              <a:latin typeface="Noto Serif CJK JP"/>
              <a:cs typeface="Noto Serif CJK JP"/>
            </a:endParaRPr>
          </a:p>
          <a:p>
            <a:pPr marL="396875" indent="-129539">
              <a:lnSpc>
                <a:spcPct val="100000"/>
              </a:lnSpc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控制信道</a:t>
            </a:r>
            <a:endParaRPr sz="10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3232CC"/>
              </a:buClr>
              <a:buFont typeface="Wingdings"/>
              <a:buChar char=""/>
            </a:pPr>
            <a:endParaRPr sz="500">
              <a:latin typeface="Noto Serif CJK JP"/>
              <a:cs typeface="Noto Serif CJK JP"/>
            </a:endParaRPr>
          </a:p>
          <a:p>
            <a:pPr lvl="1" marL="546735" indent="-107950">
              <a:lnSpc>
                <a:spcPct val="100000"/>
              </a:lnSpc>
              <a:spcBef>
                <a:spcPts val="5"/>
              </a:spcBef>
              <a:buFont typeface="Tahoma"/>
              <a:buChar char="–"/>
              <a:tabLst>
                <a:tab pos="54737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华</a:t>
            </a:r>
            <a:r>
              <a:rPr dirty="0" sz="1000" b="1">
                <a:latin typeface="Noto Serif CJK JP"/>
                <a:cs typeface="Noto Serif CJK JP"/>
              </a:rPr>
              <a:t>为</a:t>
            </a:r>
            <a:r>
              <a:rPr dirty="0" sz="1000" spc="35" b="1">
                <a:latin typeface="Noto Serif CJK JP"/>
                <a:cs typeface="Noto Serif CJK JP"/>
              </a:rPr>
              <a:t> </a:t>
            </a:r>
            <a:r>
              <a:rPr dirty="0" sz="1000" spc="-5" b="1">
                <a:latin typeface="Tahoma"/>
                <a:cs typeface="Tahoma"/>
              </a:rPr>
              <a:t>Polar</a:t>
            </a:r>
            <a:r>
              <a:rPr dirty="0" sz="1000" b="1">
                <a:latin typeface="Noto Serif CJK JP"/>
                <a:cs typeface="Noto Serif CJK JP"/>
              </a:rPr>
              <a:t>码</a:t>
            </a:r>
            <a:endParaRPr sz="1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614" y="1404747"/>
            <a:ext cx="4572000" cy="3429635"/>
            <a:chOff x="1491614" y="1404747"/>
            <a:chExt cx="4572000" cy="3429635"/>
          </a:xfrm>
        </p:grpSpPr>
        <p:sp>
          <p:nvSpPr>
            <p:cNvPr id="3" name="object 3"/>
            <p:cNvSpPr/>
            <p:nvPr/>
          </p:nvSpPr>
          <p:spPr>
            <a:xfrm>
              <a:off x="1491995" y="1869186"/>
              <a:ext cx="3561588" cy="526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5" y="1405128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57221" y="1405128"/>
              <a:ext cx="3242310" cy="3429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8" name="object 8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50" spc="-5" b="1">
                <a:latin typeface="Tahoma"/>
                <a:cs typeface="Tahoma"/>
              </a:rPr>
              <a:t>86b</a:t>
            </a:r>
            <a:r>
              <a:rPr dirty="0" sz="1650" spc="5" b="1">
                <a:latin typeface="Noto Serif CJK JP"/>
                <a:cs typeface="Noto Serif CJK JP"/>
              </a:rPr>
              <a:t>会议</a:t>
            </a:r>
            <a:endParaRPr sz="165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Noto Serif CJK JP"/>
              <a:cs typeface="Noto Serif CJK JP"/>
            </a:endParaRPr>
          </a:p>
          <a:p>
            <a:pPr marL="267970">
              <a:lnSpc>
                <a:spcPct val="100000"/>
              </a:lnSpc>
            </a:pPr>
            <a:r>
              <a:rPr dirty="0" sz="1000" spc="-5" b="1">
                <a:latin typeface="Tahoma"/>
                <a:cs typeface="Tahoma"/>
              </a:rPr>
              <a:t>1.</a:t>
            </a:r>
            <a:r>
              <a:rPr dirty="0" sz="1000" spc="5" b="1">
                <a:latin typeface="Noto Serif CJK JP"/>
                <a:cs typeface="Noto Serif CJK JP"/>
              </a:rPr>
              <a:t>高通码作为</a:t>
            </a:r>
            <a:r>
              <a:rPr dirty="0" sz="1000" b="1">
                <a:latin typeface="Tahoma"/>
                <a:cs typeface="Tahoma"/>
              </a:rPr>
              <a:t>eMBB</a:t>
            </a:r>
            <a:r>
              <a:rPr dirty="0" sz="1000" spc="5" b="1">
                <a:latin typeface="Noto Serif CJK JP"/>
                <a:cs typeface="Noto Serif CJK JP"/>
              </a:rPr>
              <a:t>情景下的唯</a:t>
            </a:r>
            <a:r>
              <a:rPr dirty="0" sz="1000" b="1">
                <a:latin typeface="Noto Serif CJK JP"/>
                <a:cs typeface="Noto Serif CJK JP"/>
              </a:rPr>
              <a:t>一</a:t>
            </a:r>
            <a:r>
              <a:rPr dirty="0" sz="1000" spc="5" b="1">
                <a:latin typeface="Noto Serif CJK JP"/>
                <a:cs typeface="Noto Serif CJK JP"/>
              </a:rPr>
              <a:t>编码。</a:t>
            </a:r>
            <a:endParaRPr sz="1000">
              <a:latin typeface="Noto Serif CJK JP"/>
              <a:cs typeface="Noto Serif CJK JP"/>
            </a:endParaRPr>
          </a:p>
          <a:p>
            <a:pPr marL="396875" marR="215265" indent="-128905">
              <a:lnSpc>
                <a:spcPct val="110000"/>
              </a:lnSpc>
              <a:spcBef>
                <a:spcPts val="495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反对者：</a:t>
            </a:r>
            <a:r>
              <a:rPr dirty="0" sz="1000" b="1">
                <a:latin typeface="Noto Serif CJK JP"/>
                <a:cs typeface="Noto Serif CJK JP"/>
              </a:rPr>
              <a:t>华为</a:t>
            </a:r>
            <a:r>
              <a:rPr dirty="0" sz="1000" spc="5" b="1">
                <a:latin typeface="Noto Serif CJK JP"/>
                <a:cs typeface="Noto Serif CJK JP"/>
              </a:rPr>
              <a:t>，海思，</a:t>
            </a:r>
            <a:r>
              <a:rPr dirty="0" sz="1000" b="1">
                <a:latin typeface="Noto Serif CJK JP"/>
                <a:cs typeface="Noto Serif CJK JP"/>
              </a:rPr>
              <a:t>中兴</a:t>
            </a:r>
            <a:r>
              <a:rPr dirty="0" sz="1000" spc="5" b="1">
                <a:latin typeface="Noto Serif CJK JP"/>
                <a:cs typeface="Noto Serif CJK JP"/>
              </a:rPr>
              <a:t>，中兴微</a:t>
            </a:r>
            <a:r>
              <a:rPr dirty="0" sz="1000" b="1">
                <a:latin typeface="Noto Serif CJK JP"/>
                <a:cs typeface="Noto Serif CJK JP"/>
              </a:rPr>
              <a:t>电子</a:t>
            </a:r>
            <a:r>
              <a:rPr dirty="0" sz="1000" spc="5" b="1">
                <a:latin typeface="Noto Serif CJK JP"/>
                <a:cs typeface="Noto Serif CJK JP"/>
              </a:rPr>
              <a:t>，中国移</a:t>
            </a:r>
            <a:r>
              <a:rPr dirty="0" sz="1000" b="1">
                <a:latin typeface="Noto Serif CJK JP"/>
                <a:cs typeface="Noto Serif CJK JP"/>
              </a:rPr>
              <a:t>动，</a:t>
            </a:r>
            <a:r>
              <a:rPr dirty="0" sz="1000" spc="5" b="1">
                <a:latin typeface="Noto Serif CJK JP"/>
                <a:cs typeface="Noto Serif CJK JP"/>
              </a:rPr>
              <a:t>展讯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r>
              <a:rPr dirty="0" sz="1000" spc="-5" b="1">
                <a:latin typeface="Tahoma"/>
                <a:cs typeface="Tahoma"/>
              </a:rPr>
              <a:t>OPPO</a:t>
            </a:r>
            <a:r>
              <a:rPr dirty="0" sz="1000" spc="-5" b="1">
                <a:latin typeface="Noto Serif CJK JP"/>
                <a:cs typeface="Noto Serif CJK JP"/>
              </a:rPr>
              <a:t>，  </a:t>
            </a:r>
            <a:r>
              <a:rPr dirty="0" sz="1000" spc="5" b="1">
                <a:latin typeface="Noto Serif CJK JP"/>
                <a:cs typeface="Noto Serif CJK JP"/>
              </a:rPr>
              <a:t>小米，酷派，联发科，努比</a:t>
            </a:r>
            <a:r>
              <a:rPr dirty="0" sz="1000" b="1">
                <a:latin typeface="Noto Serif CJK JP"/>
                <a:cs typeface="Noto Serif CJK JP"/>
              </a:rPr>
              <a:t>亚</a:t>
            </a:r>
            <a:r>
              <a:rPr dirty="0" sz="1000" spc="5" b="1">
                <a:latin typeface="Noto Serif CJK JP"/>
                <a:cs typeface="Noto Serif CJK JP"/>
              </a:rPr>
              <a:t>等等。</a:t>
            </a:r>
            <a:endParaRPr sz="1000">
              <a:latin typeface="Noto Serif CJK JP"/>
              <a:cs typeface="Noto Serif CJK JP"/>
            </a:endParaRPr>
          </a:p>
          <a:p>
            <a:pPr marL="267970">
              <a:lnSpc>
                <a:spcPct val="100000"/>
              </a:lnSpc>
              <a:spcBef>
                <a:spcPts val="625"/>
              </a:spcBef>
            </a:pPr>
            <a:r>
              <a:rPr dirty="0" sz="1000" b="1">
                <a:latin typeface="Tahoma"/>
                <a:cs typeface="Tahoma"/>
              </a:rPr>
              <a:t>2.eMBB</a:t>
            </a:r>
            <a:r>
              <a:rPr dirty="0" sz="1000" spc="5" b="1">
                <a:latin typeface="Noto Serif CJK JP"/>
                <a:cs typeface="Noto Serif CJK JP"/>
              </a:rPr>
              <a:t>情景下使用长码高通码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短码</a:t>
            </a:r>
            <a:r>
              <a:rPr dirty="0" sz="1000" b="1">
                <a:latin typeface="Noto Serif CJK JP"/>
                <a:cs typeface="Noto Serif CJK JP"/>
              </a:rPr>
              <a:t>加</a:t>
            </a:r>
            <a:r>
              <a:rPr dirty="0" sz="1000" spc="5" b="1">
                <a:latin typeface="Noto Serif CJK JP"/>
                <a:cs typeface="Noto Serif CJK JP"/>
              </a:rPr>
              <a:t>入华</a:t>
            </a:r>
            <a:r>
              <a:rPr dirty="0" sz="1000" spc="-5" b="1">
                <a:latin typeface="Noto Serif CJK JP"/>
                <a:cs typeface="Noto Serif CJK JP"/>
              </a:rPr>
              <a:t>为</a:t>
            </a:r>
            <a:r>
              <a:rPr dirty="0" sz="1000" spc="-5" b="1">
                <a:latin typeface="Tahoma"/>
                <a:cs typeface="Tahoma"/>
              </a:rPr>
              <a:t>polar</a:t>
            </a:r>
            <a:r>
              <a:rPr dirty="0" sz="1000" spc="5" b="1">
                <a:latin typeface="Noto Serif CJK JP"/>
                <a:cs typeface="Noto Serif CJK JP"/>
              </a:rPr>
              <a:t>码支持。</a:t>
            </a:r>
            <a:endParaRPr sz="1000">
              <a:latin typeface="Noto Serif CJK JP"/>
              <a:cs typeface="Noto Serif CJK JP"/>
            </a:endParaRPr>
          </a:p>
          <a:p>
            <a:pPr marL="396875" indent="-129539">
              <a:lnSpc>
                <a:spcPct val="100000"/>
              </a:lnSpc>
              <a:spcBef>
                <a:spcPts val="62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反对者：三星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r>
              <a:rPr dirty="0" sz="1000" spc="-5" b="1">
                <a:latin typeface="Tahoma"/>
                <a:cs typeface="Tahoma"/>
              </a:rPr>
              <a:t>NEC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r>
              <a:rPr dirty="0" sz="1000" spc="-5" b="1">
                <a:latin typeface="Tahoma"/>
                <a:cs typeface="Tahoma"/>
              </a:rPr>
              <a:t>Intel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高通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上海</a:t>
            </a:r>
            <a:r>
              <a:rPr dirty="0" sz="1000" b="1">
                <a:latin typeface="Noto Serif CJK JP"/>
                <a:cs typeface="Noto Serif CJK JP"/>
              </a:rPr>
              <a:t>诺</a:t>
            </a:r>
            <a:r>
              <a:rPr dirty="0" sz="1000" spc="5" b="1">
                <a:latin typeface="Noto Serif CJK JP"/>
                <a:cs typeface="Noto Serif CJK JP"/>
              </a:rPr>
              <a:t>基亚贝</a:t>
            </a:r>
            <a:r>
              <a:rPr dirty="0" sz="1000" b="1">
                <a:latin typeface="Noto Serif CJK JP"/>
                <a:cs typeface="Noto Serif CJK JP"/>
              </a:rPr>
              <a:t>尔</a:t>
            </a:r>
            <a:r>
              <a:rPr dirty="0" sz="1000" spc="5" b="1">
                <a:latin typeface="Noto Serif CJK JP"/>
                <a:cs typeface="Noto Serif CJK JP"/>
              </a:rPr>
              <a:t>（外</a:t>
            </a:r>
            <a:r>
              <a:rPr dirty="0" sz="1000" b="1">
                <a:latin typeface="Noto Serif CJK JP"/>
                <a:cs typeface="Noto Serif CJK JP"/>
              </a:rPr>
              <a:t>资</a:t>
            </a:r>
            <a:r>
              <a:rPr dirty="0" sz="1000" spc="5" b="1">
                <a:latin typeface="Noto Serif CJK JP"/>
                <a:cs typeface="Noto Serif CJK JP"/>
              </a:rPr>
              <a:t>控股占</a:t>
            </a:r>
            <a:endParaRPr sz="1000">
              <a:latin typeface="Noto Serif CJK JP"/>
              <a:cs typeface="Noto Serif CJK JP"/>
            </a:endParaRPr>
          </a:p>
          <a:p>
            <a:pPr marL="396875" marR="193675">
              <a:lnSpc>
                <a:spcPct val="110000"/>
              </a:lnSpc>
            </a:pPr>
            <a:r>
              <a:rPr dirty="0" sz="1000" spc="5" b="1">
                <a:latin typeface="Noto Serif CJK JP"/>
                <a:cs typeface="Noto Serif CJK JP"/>
              </a:rPr>
              <a:t>优），诺</a:t>
            </a:r>
            <a:r>
              <a:rPr dirty="0" sz="1000" b="1">
                <a:latin typeface="Noto Serif CJK JP"/>
                <a:cs typeface="Noto Serif CJK JP"/>
              </a:rPr>
              <a:t>基亚</a:t>
            </a:r>
            <a:r>
              <a:rPr dirty="0" sz="1000" spc="5" b="1">
                <a:latin typeface="Noto Serif CJK JP"/>
                <a:cs typeface="Noto Serif CJK JP"/>
              </a:rPr>
              <a:t>，摩托移</a:t>
            </a:r>
            <a:r>
              <a:rPr dirty="0" sz="1000" b="1">
                <a:latin typeface="Noto Serif CJK JP"/>
                <a:cs typeface="Noto Serif CJK JP"/>
              </a:rPr>
              <a:t>动，</a:t>
            </a:r>
            <a:r>
              <a:rPr dirty="0" sz="1000" spc="5" b="1">
                <a:latin typeface="Noto Serif CJK JP"/>
                <a:cs typeface="Noto Serif CJK JP"/>
              </a:rPr>
              <a:t>联想，爱</a:t>
            </a:r>
            <a:r>
              <a:rPr dirty="0" sz="1000" b="1">
                <a:latin typeface="Noto Serif CJK JP"/>
                <a:cs typeface="Noto Serif CJK JP"/>
              </a:rPr>
              <a:t>立信</a:t>
            </a:r>
            <a:r>
              <a:rPr dirty="0" sz="1000" spc="5" b="1">
                <a:latin typeface="Noto Serif CJK JP"/>
                <a:cs typeface="Noto Serif CJK JP"/>
              </a:rPr>
              <a:t>，华硕，</a:t>
            </a:r>
            <a:r>
              <a:rPr dirty="0" sz="1000" b="1">
                <a:latin typeface="Noto Serif CJK JP"/>
                <a:cs typeface="Noto Serif CJK JP"/>
              </a:rPr>
              <a:t>三菱</a:t>
            </a:r>
            <a:r>
              <a:rPr dirty="0" sz="1000" spc="5" b="1">
                <a:latin typeface="Noto Serif CJK JP"/>
                <a:cs typeface="Noto Serif CJK JP"/>
              </a:rPr>
              <a:t>，索尼，</a:t>
            </a:r>
            <a:r>
              <a:rPr dirty="0" sz="1000" b="1">
                <a:latin typeface="Noto Serif CJK JP"/>
                <a:cs typeface="Noto Serif CJK JP"/>
              </a:rPr>
              <a:t>夏普， </a:t>
            </a:r>
            <a:r>
              <a:rPr dirty="0" sz="1000" spc="5" b="1">
                <a:latin typeface="Noto Serif CJK JP"/>
                <a:cs typeface="Noto Serif CJK JP"/>
              </a:rPr>
              <a:t>富士通等等。（这项里面只</a:t>
            </a:r>
            <a:r>
              <a:rPr dirty="0" sz="1000" b="1">
                <a:latin typeface="Noto Serif CJK JP"/>
                <a:cs typeface="Noto Serif CJK JP"/>
              </a:rPr>
              <a:t>有</a:t>
            </a:r>
            <a:r>
              <a:rPr dirty="0" sz="1000" spc="5" b="1">
                <a:latin typeface="Noto Serif CJK JP"/>
                <a:cs typeface="Noto Serif CJK JP"/>
              </a:rPr>
              <a:t>联想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摩托</a:t>
            </a:r>
            <a:r>
              <a:rPr dirty="0" sz="1000" b="1">
                <a:latin typeface="Noto Serif CJK JP"/>
                <a:cs typeface="Noto Serif CJK JP"/>
              </a:rPr>
              <a:t>移</a:t>
            </a:r>
            <a:r>
              <a:rPr dirty="0" sz="1000" spc="5" b="1">
                <a:latin typeface="Noto Serif CJK JP"/>
                <a:cs typeface="Noto Serif CJK JP"/>
              </a:rPr>
              <a:t>动，华</a:t>
            </a:r>
            <a:r>
              <a:rPr dirty="0" sz="1000" b="1">
                <a:latin typeface="Noto Serif CJK JP"/>
                <a:cs typeface="Noto Serif CJK JP"/>
              </a:rPr>
              <a:t>硕</a:t>
            </a:r>
            <a:r>
              <a:rPr dirty="0" sz="1000" spc="5" b="1">
                <a:latin typeface="Noto Serif CJK JP"/>
                <a:cs typeface="Noto Serif CJK JP"/>
              </a:rPr>
              <a:t>投了</a:t>
            </a:r>
            <a:r>
              <a:rPr dirty="0" sz="1000" b="1">
                <a:latin typeface="Noto Serif CJK JP"/>
                <a:cs typeface="Noto Serif CJK JP"/>
              </a:rPr>
              <a:t>反</a:t>
            </a:r>
            <a:r>
              <a:rPr dirty="0" sz="1000" spc="5" b="1">
                <a:latin typeface="Noto Serif CJK JP"/>
                <a:cs typeface="Noto Serif CJK JP"/>
              </a:rPr>
              <a:t>对票，其 他国内厂商都没投，包括联</a:t>
            </a:r>
            <a:r>
              <a:rPr dirty="0" sz="1000" b="1">
                <a:latin typeface="Noto Serif CJK JP"/>
                <a:cs typeface="Noto Serif CJK JP"/>
              </a:rPr>
              <a:t>发</a:t>
            </a:r>
            <a:r>
              <a:rPr dirty="0" sz="1000" spc="5" b="1">
                <a:latin typeface="Noto Serif CJK JP"/>
                <a:cs typeface="Noto Serif CJK JP"/>
              </a:rPr>
              <a:t>科）</a:t>
            </a:r>
            <a:endParaRPr sz="1000">
              <a:latin typeface="Noto Serif CJK JP"/>
              <a:cs typeface="Noto Serif CJK JP"/>
            </a:endParaRPr>
          </a:p>
          <a:p>
            <a:pPr marL="267970">
              <a:lnSpc>
                <a:spcPct val="100000"/>
              </a:lnSpc>
              <a:spcBef>
                <a:spcPts val="615"/>
              </a:spcBef>
            </a:pPr>
            <a:r>
              <a:rPr dirty="0" sz="1000" b="1">
                <a:latin typeface="Tahoma"/>
                <a:cs typeface="Tahoma"/>
              </a:rPr>
              <a:t>3.eMBB</a:t>
            </a:r>
            <a:r>
              <a:rPr dirty="0" sz="1000" spc="5" b="1">
                <a:latin typeface="Noto Serif CJK JP"/>
                <a:cs typeface="Noto Serif CJK JP"/>
              </a:rPr>
              <a:t>情景下使用长码高通码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短码</a:t>
            </a:r>
            <a:r>
              <a:rPr dirty="0" sz="1000" b="1">
                <a:latin typeface="Noto Serif CJK JP"/>
                <a:cs typeface="Noto Serif CJK JP"/>
              </a:rPr>
              <a:t>加</a:t>
            </a:r>
            <a:r>
              <a:rPr dirty="0" sz="1000" spc="5" b="1">
                <a:latin typeface="Noto Serif CJK JP"/>
                <a:cs typeface="Noto Serif CJK JP"/>
              </a:rPr>
              <a:t>入欧</a:t>
            </a:r>
            <a:r>
              <a:rPr dirty="0" sz="1000" spc="-5" b="1">
                <a:latin typeface="Noto Serif CJK JP"/>
                <a:cs typeface="Noto Serif CJK JP"/>
              </a:rPr>
              <a:t>洲</a:t>
            </a:r>
            <a:r>
              <a:rPr dirty="0" sz="1000" spc="-5" b="1">
                <a:latin typeface="Tahoma"/>
                <a:cs typeface="Tahoma"/>
              </a:rPr>
              <a:t>turbo</a:t>
            </a:r>
            <a:r>
              <a:rPr dirty="0" sz="1000" b="1">
                <a:latin typeface="Noto Serif CJK JP"/>
                <a:cs typeface="Noto Serif CJK JP"/>
              </a:rPr>
              <a:t>码</a:t>
            </a:r>
            <a:r>
              <a:rPr dirty="0" sz="1000" spc="5" b="1">
                <a:latin typeface="Noto Serif CJK JP"/>
                <a:cs typeface="Noto Serif CJK JP"/>
              </a:rPr>
              <a:t>支持。</a:t>
            </a:r>
            <a:endParaRPr sz="1000">
              <a:latin typeface="Noto Serif CJK JP"/>
              <a:cs typeface="Noto Serif CJK JP"/>
            </a:endParaRPr>
          </a:p>
          <a:p>
            <a:pPr marL="396875" marR="72390" indent="-397510">
              <a:lnSpc>
                <a:spcPct val="100000"/>
              </a:lnSpc>
              <a:spcBef>
                <a:spcPts val="625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反对者：华为，三星，海思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诺基</a:t>
            </a:r>
            <a:r>
              <a:rPr dirty="0" sz="1000" b="1">
                <a:latin typeface="Noto Serif CJK JP"/>
                <a:cs typeface="Noto Serif CJK JP"/>
              </a:rPr>
              <a:t>亚</a:t>
            </a:r>
            <a:r>
              <a:rPr dirty="0" sz="1000" spc="5" b="1">
                <a:latin typeface="Noto Serif CJK JP"/>
                <a:cs typeface="Noto Serif CJK JP"/>
              </a:rPr>
              <a:t>，高</a:t>
            </a:r>
            <a:r>
              <a:rPr dirty="0" sz="1000" b="1">
                <a:latin typeface="Noto Serif CJK JP"/>
                <a:cs typeface="Noto Serif CJK JP"/>
              </a:rPr>
              <a:t>通</a:t>
            </a:r>
            <a:r>
              <a:rPr dirty="0" sz="1000" spc="5" b="1">
                <a:latin typeface="Noto Serif CJK JP"/>
                <a:cs typeface="Noto Serif CJK JP"/>
              </a:rPr>
              <a:t>，华硕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三菱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r>
              <a:rPr dirty="0" sz="1000" spc="-5" b="1">
                <a:latin typeface="Tahoma"/>
                <a:cs typeface="Tahoma"/>
              </a:rPr>
              <a:t>OPPO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endParaRPr sz="1000">
              <a:latin typeface="Noto Serif CJK JP"/>
              <a:cs typeface="Noto Serif CJK JP"/>
            </a:endParaRPr>
          </a:p>
          <a:p>
            <a:pPr algn="ctr" marR="123825">
              <a:lnSpc>
                <a:spcPct val="100000"/>
              </a:lnSpc>
              <a:spcBef>
                <a:spcPts val="120"/>
              </a:spcBef>
            </a:pPr>
            <a:r>
              <a:rPr dirty="0" sz="1000" spc="-5" b="1">
                <a:latin typeface="Tahoma"/>
                <a:cs typeface="Tahoma"/>
              </a:rPr>
              <a:t>Intel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酷派，小</a:t>
            </a:r>
            <a:r>
              <a:rPr dirty="0" sz="1000" b="1">
                <a:latin typeface="Noto Serif CJK JP"/>
                <a:cs typeface="Noto Serif CJK JP"/>
              </a:rPr>
              <a:t>米</a:t>
            </a:r>
            <a:r>
              <a:rPr dirty="0" sz="1000" spc="5" b="1">
                <a:latin typeface="Noto Serif CJK JP"/>
                <a:cs typeface="Noto Serif CJK JP"/>
              </a:rPr>
              <a:t>，联发</a:t>
            </a:r>
            <a:r>
              <a:rPr dirty="0" sz="1000" b="1">
                <a:latin typeface="Noto Serif CJK JP"/>
                <a:cs typeface="Noto Serif CJK JP"/>
              </a:rPr>
              <a:t>科</a:t>
            </a:r>
            <a:r>
              <a:rPr dirty="0" sz="1000" spc="5" b="1">
                <a:latin typeface="Noto Serif CJK JP"/>
                <a:cs typeface="Noto Serif CJK JP"/>
              </a:rPr>
              <a:t>，努</a:t>
            </a:r>
            <a:r>
              <a:rPr dirty="0" sz="1000" b="1">
                <a:latin typeface="Noto Serif CJK JP"/>
                <a:cs typeface="Noto Serif CJK JP"/>
              </a:rPr>
              <a:t>比</a:t>
            </a:r>
            <a:r>
              <a:rPr dirty="0" sz="1000" spc="5" b="1">
                <a:latin typeface="Noto Serif CJK JP"/>
                <a:cs typeface="Noto Serif CJK JP"/>
              </a:rPr>
              <a:t>亚，中</a:t>
            </a:r>
            <a:r>
              <a:rPr dirty="0" sz="1000" b="1">
                <a:latin typeface="Noto Serif CJK JP"/>
                <a:cs typeface="Noto Serif CJK JP"/>
              </a:rPr>
              <a:t>兴</a:t>
            </a:r>
            <a:r>
              <a:rPr dirty="0" sz="1000" spc="5" b="1">
                <a:latin typeface="Noto Serif CJK JP"/>
                <a:cs typeface="Noto Serif CJK JP"/>
              </a:rPr>
              <a:t>，中</a:t>
            </a:r>
            <a:r>
              <a:rPr dirty="0" sz="1000" b="1">
                <a:latin typeface="Noto Serif CJK JP"/>
                <a:cs typeface="Noto Serif CJK JP"/>
              </a:rPr>
              <a:t>兴</a:t>
            </a:r>
            <a:r>
              <a:rPr dirty="0" sz="1000" spc="5" b="1">
                <a:latin typeface="Noto Serif CJK JP"/>
                <a:cs typeface="Noto Serif CJK JP"/>
              </a:rPr>
              <a:t>微电</a:t>
            </a:r>
            <a:r>
              <a:rPr dirty="0" sz="1000" b="1">
                <a:latin typeface="Noto Serif CJK JP"/>
                <a:cs typeface="Noto Serif CJK JP"/>
              </a:rPr>
              <a:t>子</a:t>
            </a:r>
            <a:r>
              <a:rPr dirty="0" sz="1000" spc="5" b="1">
                <a:latin typeface="Noto Serif CJK JP"/>
                <a:cs typeface="Noto Serif CJK JP"/>
              </a:rPr>
              <a:t>等等。</a:t>
            </a:r>
            <a:endParaRPr sz="1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614" y="1404747"/>
            <a:ext cx="4572000" cy="3429000"/>
            <a:chOff x="1491614" y="1404747"/>
            <a:chExt cx="4572000" cy="3429000"/>
          </a:xfrm>
        </p:grpSpPr>
        <p:sp>
          <p:nvSpPr>
            <p:cNvPr id="3" name="object 3"/>
            <p:cNvSpPr/>
            <p:nvPr/>
          </p:nvSpPr>
          <p:spPr>
            <a:xfrm>
              <a:off x="1491995" y="1869186"/>
              <a:ext cx="3561588" cy="526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5" y="1405128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7399" y="1858518"/>
              <a:ext cx="3441954" cy="25229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8" name="object 8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207010">
              <a:lnSpc>
                <a:spcPct val="100000"/>
              </a:lnSpc>
              <a:spcBef>
                <a:spcPts val="5"/>
              </a:spcBef>
            </a:pPr>
            <a:r>
              <a:rPr dirty="0" sz="1650">
                <a:latin typeface="Tahoma"/>
                <a:cs typeface="Tahoma"/>
              </a:rPr>
              <a:t>3GPP</a:t>
            </a:r>
            <a:r>
              <a:rPr dirty="0" sz="1650" spc="-5">
                <a:latin typeface="Noto Sans Mono CJK HK"/>
                <a:cs typeface="Noto Sans Mono CJK HK"/>
              </a:rPr>
              <a:t>的工作程序（</a:t>
            </a:r>
            <a:r>
              <a:rPr dirty="0" sz="1650" spc="-5">
                <a:latin typeface="Tahoma"/>
                <a:cs typeface="Tahoma"/>
              </a:rPr>
              <a:t>Working</a:t>
            </a:r>
            <a:r>
              <a:rPr dirty="0" sz="1650" spc="-10">
                <a:latin typeface="Tahoma"/>
                <a:cs typeface="Tahoma"/>
              </a:rPr>
              <a:t> </a:t>
            </a:r>
            <a:r>
              <a:rPr dirty="0" sz="1650" spc="-5">
                <a:latin typeface="Tahoma"/>
                <a:cs typeface="Tahoma"/>
              </a:rPr>
              <a:t>Procedure,</a:t>
            </a:r>
            <a:r>
              <a:rPr dirty="0" sz="1650" spc="-10">
                <a:latin typeface="Tahoma"/>
                <a:cs typeface="Tahoma"/>
              </a:rPr>
              <a:t> </a:t>
            </a:r>
            <a:r>
              <a:rPr dirty="0" sz="1650">
                <a:latin typeface="Tahoma"/>
                <a:cs typeface="Tahoma"/>
              </a:rPr>
              <a:t>WP</a:t>
            </a:r>
            <a:r>
              <a:rPr dirty="0" sz="1650">
                <a:latin typeface="Noto Sans Mono CJK HK"/>
                <a:cs typeface="Noto Sans Mono CJK HK"/>
              </a:rPr>
              <a:t>）</a:t>
            </a:r>
            <a:endParaRPr sz="1650">
              <a:latin typeface="Noto Sans Mono CJK HK"/>
              <a:cs typeface="Noto Sans Mono CJK H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91996" y="6684264"/>
            <a:ext cx="4572000" cy="2408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614" y="1404747"/>
            <a:ext cx="4572000" cy="3429000"/>
            <a:chOff x="1491614" y="1404747"/>
            <a:chExt cx="4572000" cy="3429000"/>
          </a:xfrm>
        </p:grpSpPr>
        <p:sp>
          <p:nvSpPr>
            <p:cNvPr id="3" name="object 3"/>
            <p:cNvSpPr/>
            <p:nvPr/>
          </p:nvSpPr>
          <p:spPr>
            <a:xfrm>
              <a:off x="1491995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5" y="1405128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89937" y="1514856"/>
              <a:ext cx="3976878" cy="32103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8" name="object 8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50" spc="5" b="1">
                <a:latin typeface="Noto Serif CJK JP"/>
                <a:cs typeface="Noto Serif CJK JP"/>
              </a:rPr>
              <a:t>总结</a:t>
            </a:r>
            <a:endParaRPr sz="165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Noto Serif CJK JP"/>
              <a:cs typeface="Noto Serif CJK JP"/>
            </a:endParaRPr>
          </a:p>
          <a:p>
            <a:pPr marL="396875" indent="-129539">
              <a:lnSpc>
                <a:spcPct val="10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联想反对过</a:t>
            </a:r>
            <a:r>
              <a:rPr dirty="0" sz="1200">
                <a:latin typeface="Tahoma"/>
                <a:cs typeface="Tahoma"/>
              </a:rPr>
              <a:t>Polar</a:t>
            </a:r>
            <a:r>
              <a:rPr dirty="0" sz="1200">
                <a:latin typeface="Noto Sans Mono CJK HK"/>
                <a:cs typeface="Noto Sans Mono CJK HK"/>
              </a:rPr>
              <a:t>码</a:t>
            </a:r>
            <a:r>
              <a:rPr dirty="0" sz="1200" spc="-5">
                <a:latin typeface="Noto Sans Mono CJK HK"/>
                <a:cs typeface="Noto Sans Mono CJK HK"/>
              </a:rPr>
              <a:t>（</a:t>
            </a:r>
            <a:r>
              <a:rPr dirty="0" sz="1200" spc="-5">
                <a:latin typeface="Tahoma"/>
                <a:cs typeface="Tahoma"/>
              </a:rPr>
              <a:t>RAN1 #86b</a:t>
            </a:r>
            <a:r>
              <a:rPr dirty="0" sz="1200">
                <a:latin typeface="Noto Sans Mono CJK HK"/>
                <a:cs typeface="Noto Sans Mono CJK HK"/>
              </a:rPr>
              <a:t>会议）</a:t>
            </a:r>
            <a:endParaRPr sz="1200">
              <a:latin typeface="Noto Sans Mono CJK HK"/>
              <a:cs typeface="Noto Sans Mono CJK HK"/>
            </a:endParaRPr>
          </a:p>
          <a:p>
            <a:pPr marL="396875" indent="-129539">
              <a:lnSpc>
                <a:spcPct val="100000"/>
              </a:lnSpc>
              <a:spcBef>
                <a:spcPts val="6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联想最终支持</a:t>
            </a:r>
            <a:r>
              <a:rPr dirty="0" sz="1200">
                <a:latin typeface="Tahoma"/>
                <a:cs typeface="Tahoma"/>
              </a:rPr>
              <a:t>Polar</a:t>
            </a:r>
            <a:r>
              <a:rPr dirty="0" sz="1200">
                <a:latin typeface="Noto Sans Mono CJK HK"/>
                <a:cs typeface="Noto Sans Mono CJK HK"/>
              </a:rPr>
              <a:t>码</a:t>
            </a:r>
            <a:r>
              <a:rPr dirty="0" sz="1200" spc="-5">
                <a:latin typeface="Noto Sans Mono CJK HK"/>
                <a:cs typeface="Noto Sans Mono CJK HK"/>
              </a:rPr>
              <a:t>（</a:t>
            </a:r>
            <a:r>
              <a:rPr dirty="0" sz="1200" spc="-5">
                <a:latin typeface="Tahoma"/>
                <a:cs typeface="Tahoma"/>
              </a:rPr>
              <a:t>RAN1 #87</a:t>
            </a:r>
            <a:r>
              <a:rPr dirty="0" sz="1200">
                <a:latin typeface="Noto Sans Mono CJK HK"/>
                <a:cs typeface="Noto Sans Mono CJK HK"/>
              </a:rPr>
              <a:t>会议）</a:t>
            </a:r>
            <a:endParaRPr sz="1200">
              <a:latin typeface="Noto Sans Mono CJK HK"/>
              <a:cs typeface="Noto Sans Mono CJK HK"/>
            </a:endParaRPr>
          </a:p>
          <a:p>
            <a:pPr marL="396875" indent="-129539">
              <a:lnSpc>
                <a:spcPct val="100000"/>
              </a:lnSpc>
              <a:spcBef>
                <a:spcPts val="6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 spc="-5">
                <a:latin typeface="Tahoma"/>
                <a:cs typeface="Tahoma"/>
              </a:rPr>
              <a:t>#86b</a:t>
            </a:r>
            <a:r>
              <a:rPr dirty="0" sz="1200">
                <a:latin typeface="Noto Sans Mono CJK HK"/>
                <a:cs typeface="Noto Sans Mono CJK HK"/>
              </a:rPr>
              <a:t>时，</a:t>
            </a:r>
            <a:r>
              <a:rPr dirty="0" sz="1200" spc="5" b="1">
                <a:latin typeface="Noto Serif CJK JP"/>
                <a:cs typeface="Noto Serif CJK JP"/>
              </a:rPr>
              <a:t>联想的反对不具有决定性</a:t>
            </a:r>
            <a:endParaRPr sz="1200">
              <a:latin typeface="Noto Serif CJK JP"/>
              <a:cs typeface="Noto Serif CJK JP"/>
            </a:endParaRPr>
          </a:p>
          <a:p>
            <a:pPr marL="396875" indent="-129539">
              <a:lnSpc>
                <a:spcPct val="100000"/>
              </a:lnSpc>
              <a:spcBef>
                <a:spcPts val="6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 spc="-5">
                <a:latin typeface="Tahoma"/>
                <a:cs typeface="Tahoma"/>
              </a:rPr>
              <a:t>#86b</a:t>
            </a:r>
            <a:r>
              <a:rPr dirty="0" sz="1200">
                <a:latin typeface="Noto Sans Mono CJK HK"/>
                <a:cs typeface="Noto Sans Mono CJK HK"/>
              </a:rPr>
              <a:t>时，</a:t>
            </a:r>
            <a:r>
              <a:rPr dirty="0" sz="1200" spc="5" b="1">
                <a:latin typeface="Noto Serif CJK JP"/>
                <a:cs typeface="Noto Serif CJK JP"/>
              </a:rPr>
              <a:t>联想是唯一反对</a:t>
            </a:r>
            <a:r>
              <a:rPr dirty="0" sz="1200" spc="-5" b="1">
                <a:latin typeface="Tahoma"/>
                <a:cs typeface="Tahoma"/>
              </a:rPr>
              <a:t>Polar</a:t>
            </a:r>
            <a:r>
              <a:rPr dirty="0" sz="1200" spc="5" b="1">
                <a:latin typeface="Noto Serif CJK JP"/>
                <a:cs typeface="Noto Serif CJK JP"/>
              </a:rPr>
              <a:t>、支持</a:t>
            </a:r>
            <a:r>
              <a:rPr dirty="0" sz="1200" spc="-5" b="1">
                <a:latin typeface="Tahoma"/>
                <a:cs typeface="Tahoma"/>
              </a:rPr>
              <a:t>LDPC</a:t>
            </a:r>
            <a:r>
              <a:rPr dirty="0" sz="1200" spc="5" b="1">
                <a:latin typeface="Noto Serif CJK JP"/>
                <a:cs typeface="Noto Serif CJK JP"/>
              </a:rPr>
              <a:t>的中国公司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联想投票事</a:t>
            </a:r>
            <a:r>
              <a:rPr dirty="0" sz="2200" b="1">
                <a:solidFill>
                  <a:srgbClr val="0032CC"/>
                </a:solidFill>
                <a:latin typeface="Noto Serif CJK JP"/>
                <a:cs typeface="Noto Serif CJK JP"/>
              </a:rPr>
              <a:t>件</a:t>
            </a:r>
            <a:r>
              <a:rPr dirty="0" sz="2200" spc="75" b="1">
                <a:solidFill>
                  <a:srgbClr val="0032CC"/>
                </a:solidFill>
                <a:latin typeface="Noto Serif CJK JP"/>
                <a:cs typeface="Noto Serif CJK JP"/>
              </a:rPr>
              <a:t> </a:t>
            </a: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思考题</a:t>
            </a:r>
            <a:endParaRPr sz="2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159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在</a:t>
            </a:r>
            <a:r>
              <a:rPr dirty="0" sz="1400" spc="-5" b="1">
                <a:latin typeface="Tahoma"/>
                <a:cs typeface="Tahoma"/>
              </a:rPr>
              <a:t>3GPP</a:t>
            </a:r>
            <a:r>
              <a:rPr dirty="0" sz="1400" spc="1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5G</a:t>
            </a:r>
            <a:r>
              <a:rPr dirty="0" sz="1400" b="1">
                <a:latin typeface="Noto Serif CJK JP"/>
                <a:cs typeface="Noto Serif CJK JP"/>
              </a:rPr>
              <a:t>标</a:t>
            </a:r>
            <a:r>
              <a:rPr dirty="0" sz="1400" spc="-5" b="1">
                <a:latin typeface="Noto Serif CJK JP"/>
                <a:cs typeface="Noto Serif CJK JP"/>
              </a:rPr>
              <a:t>准</a:t>
            </a:r>
            <a:r>
              <a:rPr dirty="0" sz="1400" spc="70" b="1">
                <a:latin typeface="Noto Serif CJK JP"/>
                <a:cs typeface="Noto Serif CJK JP"/>
              </a:rPr>
              <a:t> </a:t>
            </a:r>
            <a:r>
              <a:rPr dirty="0" sz="1400" spc="-10" b="1">
                <a:latin typeface="Tahoma"/>
                <a:cs typeface="Tahoma"/>
              </a:rPr>
              <a:t>#87</a:t>
            </a:r>
            <a:r>
              <a:rPr dirty="0" sz="1400" b="1">
                <a:latin typeface="Noto Serif CJK JP"/>
                <a:cs typeface="Noto Serif CJK JP"/>
              </a:rPr>
              <a:t>会议中，</a:t>
            </a:r>
            <a:endParaRPr sz="14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7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若华为的</a:t>
            </a:r>
            <a:r>
              <a:rPr dirty="0" sz="1400" spc="-5" b="1">
                <a:latin typeface="Tahoma"/>
                <a:cs typeface="Tahoma"/>
              </a:rPr>
              <a:t>polar</a:t>
            </a:r>
            <a:r>
              <a:rPr dirty="0" sz="1400" b="1">
                <a:latin typeface="Noto Serif CJK JP"/>
                <a:cs typeface="Noto Serif CJK JP"/>
              </a:rPr>
              <a:t>数据短码提案最终获胜，</a:t>
            </a:r>
            <a:endParaRPr sz="1400">
              <a:latin typeface="Noto Serif CJK JP"/>
              <a:cs typeface="Noto Serif CJK JP"/>
            </a:endParaRPr>
          </a:p>
          <a:p>
            <a:pPr marL="439420" marR="438784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华</a:t>
            </a:r>
            <a:r>
              <a:rPr dirty="0" sz="1400" spc="-5" b="1">
                <a:latin typeface="Noto Serif CJK JP"/>
                <a:cs typeface="Noto Serif CJK JP"/>
              </a:rPr>
              <a:t>为</a:t>
            </a:r>
            <a:r>
              <a:rPr dirty="0" sz="1400" spc="45" b="1">
                <a:latin typeface="Noto Serif CJK JP"/>
                <a:cs typeface="Noto Serif CJK JP"/>
              </a:rPr>
              <a:t> </a:t>
            </a:r>
            <a:r>
              <a:rPr dirty="0" sz="1400" b="1">
                <a:solidFill>
                  <a:srgbClr val="3C3CD7"/>
                </a:solidFill>
                <a:latin typeface="Noto Serif CJK JP"/>
                <a:cs typeface="Noto Serif CJK JP"/>
              </a:rPr>
              <a:t>是否可</a:t>
            </a:r>
            <a:r>
              <a:rPr dirty="0" sz="1400" spc="-5" b="1">
                <a:solidFill>
                  <a:srgbClr val="3C3CD7"/>
                </a:solidFill>
                <a:latin typeface="Noto Serif CJK JP"/>
                <a:cs typeface="Noto Serif CJK JP"/>
              </a:rPr>
              <a:t>以</a:t>
            </a:r>
            <a:r>
              <a:rPr dirty="0" sz="1400" spc="60" b="1">
                <a:solidFill>
                  <a:srgbClr val="3C3CD7"/>
                </a:solidFill>
                <a:latin typeface="Noto Serif CJK JP"/>
                <a:cs typeface="Noto Serif CJK JP"/>
              </a:rPr>
              <a:t> </a:t>
            </a:r>
            <a:r>
              <a:rPr dirty="0" sz="1400" b="1">
                <a:latin typeface="Noto Serif CJK JP"/>
                <a:cs typeface="Noto Serif CJK JP"/>
              </a:rPr>
              <a:t>对支持它的中兴、小米等公司予 以专利许可费优惠或减免？</a:t>
            </a:r>
            <a:endParaRPr sz="14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0032CC"/>
                </a:solidFill>
                <a:latin typeface="Noto Serif CJK JP"/>
                <a:cs typeface="Noto Serif CJK JP"/>
              </a:rPr>
              <a:t>标准之争是新时代的斗争手段</a:t>
            </a:r>
            <a:endParaRPr sz="2000">
              <a:latin typeface="Noto Serif CJK JP"/>
              <a:cs typeface="Noto Serif CJK JP"/>
            </a:endParaRPr>
          </a:p>
          <a:p>
            <a:pPr marL="439420" marR="282575" indent="-171450">
              <a:lnSpc>
                <a:spcPct val="150000"/>
              </a:lnSpc>
              <a:spcBef>
                <a:spcPts val="142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标准之争是企业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从生产服务竞争过渡到科技研发竞争</a:t>
            </a:r>
            <a:r>
              <a:rPr dirty="0" sz="1200" spc="5" b="1">
                <a:latin typeface="Noto Serif CJK JP"/>
                <a:cs typeface="Noto Serif CJK JP"/>
              </a:rPr>
              <a:t>时的 新斗争手段，是知识经济时代的斗争手段。</a:t>
            </a:r>
            <a:endParaRPr sz="12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232CC"/>
              </a:buClr>
              <a:buFont typeface="Wingdings"/>
              <a:buChar char=""/>
            </a:pPr>
            <a:endParaRPr sz="65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标准化已经成为专利技术追求的最高体现形式。</a:t>
            </a:r>
            <a:endParaRPr sz="12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232CC"/>
              </a:buClr>
              <a:buFont typeface="Wingdings"/>
              <a:buChar char=""/>
            </a:pPr>
            <a:endParaRPr sz="65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标准与专利的捆绑，是今天世界标准发展的重要趋势。</a:t>
            </a:r>
            <a:endParaRPr sz="12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232CC"/>
              </a:buClr>
              <a:buFont typeface="Wingdings"/>
              <a:buChar char=""/>
            </a:pPr>
            <a:endParaRPr sz="65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没有技术实力的提高，就没法参与国际上的标准斗争。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dirty="0" sz="2200" b="1">
                <a:solidFill>
                  <a:srgbClr val="0032CC"/>
                </a:solidFill>
                <a:latin typeface="Tahoma"/>
                <a:cs typeface="Tahoma"/>
              </a:rPr>
              <a:t>5G</a:t>
            </a:r>
            <a:r>
              <a:rPr dirty="0" sz="2200" spc="-5" b="1">
                <a:solidFill>
                  <a:srgbClr val="0032CC"/>
                </a:solidFill>
                <a:latin typeface="Tahoma"/>
                <a:cs typeface="Tahoma"/>
              </a:rPr>
              <a:t> SEP</a:t>
            </a: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排名</a:t>
            </a:r>
            <a:endParaRPr sz="2200">
              <a:latin typeface="Noto Serif CJK JP"/>
              <a:cs typeface="Noto Serif CJK JP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1996" y="2438400"/>
            <a:ext cx="4572000" cy="235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8" name="object 8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010285" marR="426720" indent="-577215">
              <a:lnSpc>
                <a:spcPct val="100000"/>
              </a:lnSpc>
              <a:spcBef>
                <a:spcPts val="1185"/>
              </a:spcBef>
            </a:pPr>
            <a:r>
              <a:rPr dirty="0" sz="2000" spc="-5">
                <a:solidFill>
                  <a:srgbClr val="0032CC"/>
                </a:solidFill>
                <a:latin typeface="Tahoma"/>
                <a:cs typeface="Tahoma"/>
              </a:rPr>
              <a:t>5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、为什么要在这个时机大力提倡 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科技成果转化为标准？</a:t>
            </a:r>
            <a:endParaRPr sz="200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02108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solidFill>
                  <a:srgbClr val="0032CC"/>
                </a:solidFill>
                <a:latin typeface="Noto Sans Mono CJK HK"/>
                <a:cs typeface="Noto Sans Mono CJK HK"/>
              </a:rPr>
              <a:t>科技成果转化为标准</a:t>
            </a:r>
            <a:endParaRPr sz="2200">
              <a:latin typeface="Noto Sans Mono CJK HK"/>
              <a:cs typeface="Noto Sans Mono CJK H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>
              <a:latin typeface="Noto Sans Mono CJK HK"/>
              <a:cs typeface="Noto Sans Mono CJK HK"/>
            </a:endParaRPr>
          </a:p>
          <a:p>
            <a:pPr marL="439420" indent="-172085">
              <a:lnSpc>
                <a:spcPct val="100000"/>
              </a:lnSpc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时机恰好</a:t>
            </a:r>
            <a:endParaRPr sz="14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770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来料加工</a:t>
            </a:r>
            <a:r>
              <a:rPr dirty="0" sz="1200" b="1">
                <a:latin typeface="Tahoma"/>
                <a:cs typeface="Tahoma"/>
              </a:rPr>
              <a:t>→</a:t>
            </a:r>
            <a:r>
              <a:rPr dirty="0" sz="1200" spc="5" b="1">
                <a:latin typeface="Noto Serif CJK JP"/>
                <a:cs typeface="Noto Serif CJK JP"/>
              </a:rPr>
              <a:t>中国制造</a:t>
            </a:r>
            <a:r>
              <a:rPr dirty="0" sz="1200" b="1">
                <a:latin typeface="Tahoma"/>
                <a:cs typeface="Tahoma"/>
              </a:rPr>
              <a:t>→</a:t>
            </a:r>
            <a:r>
              <a:rPr dirty="0" sz="1200" spc="5" b="1">
                <a:latin typeface="Noto Serif CJK JP"/>
                <a:cs typeface="Noto Serif CJK JP"/>
              </a:rPr>
              <a:t>中国创造</a:t>
            </a:r>
            <a:endParaRPr sz="12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745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技术引进</a:t>
            </a:r>
            <a:r>
              <a:rPr dirty="0" sz="1200" b="1">
                <a:latin typeface="Tahoma"/>
                <a:cs typeface="Tahoma"/>
              </a:rPr>
              <a:t>→</a:t>
            </a:r>
            <a:r>
              <a:rPr dirty="0" sz="1200" spc="5" b="1">
                <a:latin typeface="Noto Serif CJK JP"/>
                <a:cs typeface="Noto Serif CJK JP"/>
              </a:rPr>
              <a:t>自主创新</a:t>
            </a:r>
            <a:endParaRPr sz="12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745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生产服务竞争</a:t>
            </a:r>
            <a:r>
              <a:rPr dirty="0" sz="1200" b="1">
                <a:latin typeface="Tahoma"/>
                <a:cs typeface="Tahoma"/>
              </a:rPr>
              <a:t>→</a:t>
            </a:r>
            <a:r>
              <a:rPr dirty="0" sz="1200" spc="5" b="1">
                <a:latin typeface="Noto Serif CJK JP"/>
                <a:cs typeface="Noto Serif CJK JP"/>
              </a:rPr>
              <a:t>科技研发竞争</a:t>
            </a:r>
            <a:endParaRPr sz="12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740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工业经济</a:t>
            </a:r>
            <a:r>
              <a:rPr dirty="0" sz="1200" b="1">
                <a:latin typeface="Tahoma"/>
                <a:cs typeface="Tahoma"/>
              </a:rPr>
              <a:t>→</a:t>
            </a:r>
            <a:r>
              <a:rPr dirty="0" sz="1200" spc="5" b="1">
                <a:latin typeface="Noto Serif CJK JP"/>
                <a:cs typeface="Noto Serif CJK JP"/>
              </a:rPr>
              <a:t>知识经济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614" y="5855589"/>
            <a:ext cx="4572000" cy="3429635"/>
            <a:chOff x="1491614" y="5855589"/>
            <a:chExt cx="4572000" cy="3429635"/>
          </a:xfrm>
        </p:grpSpPr>
        <p:sp>
          <p:nvSpPr>
            <p:cNvPr id="7" name="object 7"/>
            <p:cNvSpPr/>
            <p:nvPr/>
          </p:nvSpPr>
          <p:spPr>
            <a:xfrm>
              <a:off x="1491995" y="6320028"/>
              <a:ext cx="3561588" cy="526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5" y="5855970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11679" y="5855970"/>
              <a:ext cx="3445764" cy="3429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8091" y="5862066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778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0032CC"/>
                </a:solidFill>
                <a:latin typeface="Noto Serif CJK JP"/>
                <a:cs typeface="Noto Serif CJK JP"/>
              </a:rPr>
              <a:t>华为反击：收取美企天价专利费！</a:t>
            </a:r>
            <a:endParaRPr sz="2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159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-5">
                <a:latin typeface="Tahoma"/>
                <a:cs typeface="Tahoma"/>
              </a:rPr>
              <a:t>2019</a:t>
            </a:r>
            <a:r>
              <a:rPr dirty="0" sz="1200">
                <a:latin typeface="Noto Sans Mono CJK HK"/>
                <a:cs typeface="Noto Sans Mono CJK HK"/>
              </a:rPr>
              <a:t>年</a:t>
            </a:r>
            <a:r>
              <a:rPr dirty="0" sz="1200" spc="-5">
                <a:latin typeface="Tahoma"/>
                <a:cs typeface="Tahoma"/>
              </a:rPr>
              <a:t>6</a:t>
            </a:r>
            <a:r>
              <a:rPr dirty="0" sz="1200">
                <a:latin typeface="Noto Sans Mono CJK HK"/>
                <a:cs typeface="Noto Sans Mono CJK HK"/>
              </a:rPr>
              <a:t>月</a:t>
            </a:r>
            <a:r>
              <a:rPr dirty="0" sz="1200" spc="-5">
                <a:latin typeface="Tahoma"/>
                <a:cs typeface="Tahoma"/>
              </a:rPr>
              <a:t>13</a:t>
            </a:r>
            <a:r>
              <a:rPr dirty="0" sz="1200">
                <a:latin typeface="Noto Sans Mono CJK HK"/>
                <a:cs typeface="Noto Sans Mono CJK HK"/>
              </a:rPr>
              <a:t>日，</a:t>
            </a:r>
            <a:r>
              <a:rPr dirty="0" sz="1200" spc="5" b="1">
                <a:latin typeface="Noto Serif CJK JP"/>
                <a:cs typeface="Noto Serif CJK JP"/>
              </a:rPr>
              <a:t>华为要求美国最大移动运营商</a:t>
            </a:r>
            <a:r>
              <a:rPr dirty="0" sz="1200" spc="-5" b="1">
                <a:latin typeface="Tahoma"/>
                <a:cs typeface="Tahoma"/>
              </a:rPr>
              <a:t>Verizon</a:t>
            </a:r>
            <a:endParaRPr sz="1200">
              <a:latin typeface="Tahoma"/>
              <a:cs typeface="Tahoma"/>
            </a:endParaRPr>
          </a:p>
          <a:p>
            <a:pPr marL="439420">
              <a:lnSpc>
                <a:spcPct val="100000"/>
              </a:lnSpc>
              <a:spcBef>
                <a:spcPts val="145"/>
              </a:spcBef>
            </a:pPr>
            <a:r>
              <a:rPr dirty="0" sz="1200" spc="5" b="1">
                <a:latin typeface="Noto Serif CJK JP"/>
                <a:cs typeface="Noto Serif CJK JP"/>
              </a:rPr>
              <a:t>支付</a:t>
            </a:r>
            <a:r>
              <a:rPr dirty="0" sz="1200" spc="-5" b="1">
                <a:latin typeface="Tahoma"/>
                <a:cs typeface="Tahoma"/>
              </a:rPr>
              <a:t>230</a:t>
            </a:r>
            <a:r>
              <a:rPr dirty="0" sz="1200" spc="5" b="1">
                <a:latin typeface="Noto Serif CJK JP"/>
                <a:cs typeface="Noto Serif CJK JP"/>
              </a:rPr>
              <a:t>项专利的许可费用，总金额超</a:t>
            </a:r>
            <a:r>
              <a:rPr dirty="0" sz="1200" spc="-5" b="1">
                <a:latin typeface="Tahoma"/>
                <a:cs typeface="Tahoma"/>
              </a:rPr>
              <a:t>10</a:t>
            </a:r>
            <a:r>
              <a:rPr dirty="0" sz="1200" spc="5" b="1">
                <a:latin typeface="Noto Serif CJK JP"/>
                <a:cs typeface="Noto Serif CJK JP"/>
              </a:rPr>
              <a:t>亿美元。</a:t>
            </a:r>
            <a:endParaRPr sz="1200">
              <a:latin typeface="Noto Serif CJK JP"/>
              <a:cs typeface="Noto Serif CJK JP"/>
            </a:endParaRPr>
          </a:p>
          <a:p>
            <a:pPr marL="439420" marR="30162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>
                <a:latin typeface="Noto Sans Mono CJK HK"/>
                <a:cs typeface="Noto Sans Mono CJK HK"/>
              </a:rPr>
              <a:t>据报道，华为早在今年</a:t>
            </a:r>
            <a:r>
              <a:rPr dirty="0" sz="1200" spc="-5">
                <a:latin typeface="Tahoma"/>
                <a:cs typeface="Tahoma"/>
              </a:rPr>
              <a:t>2</a:t>
            </a:r>
            <a:r>
              <a:rPr dirty="0" sz="1200">
                <a:latin typeface="Noto Sans Mono CJK HK"/>
                <a:cs typeface="Noto Sans Mono CJK HK"/>
              </a:rPr>
              <a:t>月份就提出要“解决专利许可费 问题”，这些专利涉及到了</a:t>
            </a:r>
            <a:r>
              <a:rPr dirty="0" sz="1200">
                <a:latin typeface="Tahoma"/>
                <a:cs typeface="Tahoma"/>
              </a:rPr>
              <a:t>Verizon</a:t>
            </a:r>
            <a:r>
              <a:rPr dirty="0" sz="1200">
                <a:latin typeface="Noto Sans Mono CJK HK"/>
                <a:cs typeface="Noto Sans Mono CJK HK"/>
              </a:rPr>
              <a:t>的</a:t>
            </a:r>
            <a:r>
              <a:rPr dirty="0" sz="1200" spc="-5">
                <a:latin typeface="Tahoma"/>
                <a:cs typeface="Tahoma"/>
              </a:rPr>
              <a:t>20</a:t>
            </a:r>
            <a:r>
              <a:rPr dirty="0" sz="1200">
                <a:latin typeface="Noto Sans Mono CJK HK"/>
                <a:cs typeface="Noto Sans Mono CJK HK"/>
              </a:rPr>
              <a:t>多家供应商公司 的网络设备，其中包括一些美国主要科技公司，当然这些 公司会对</a:t>
            </a:r>
            <a:r>
              <a:rPr dirty="0" sz="1200">
                <a:latin typeface="Tahoma"/>
                <a:cs typeface="Tahoma"/>
              </a:rPr>
              <a:t>Verizon</a:t>
            </a:r>
            <a:r>
              <a:rPr dirty="0" sz="1200">
                <a:latin typeface="Noto Sans Mono CJK HK"/>
                <a:cs typeface="Noto Sans Mono CJK HK"/>
              </a:rPr>
              <a:t>公司进行赔偿。</a:t>
            </a:r>
            <a:endParaRPr sz="1200">
              <a:latin typeface="Noto Sans Mono CJK HK"/>
              <a:cs typeface="Noto Sans Mono CJK HK"/>
            </a:endParaRPr>
          </a:p>
          <a:p>
            <a:pPr marL="439420" marR="30162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>
                <a:latin typeface="Noto Sans Mono CJK HK"/>
                <a:cs typeface="Noto Sans Mono CJK HK"/>
              </a:rPr>
              <a:t>这些华为专利涵盖了核心网络设备、有线基础设施和物联 网技术，内部人士称这些专利许可费超</a:t>
            </a:r>
            <a:r>
              <a:rPr dirty="0" sz="1200" spc="-5">
                <a:latin typeface="Tahoma"/>
                <a:cs typeface="Tahoma"/>
              </a:rPr>
              <a:t>10</a:t>
            </a:r>
            <a:r>
              <a:rPr dirty="0" sz="1200">
                <a:latin typeface="Noto Sans Mono CJK HK"/>
                <a:cs typeface="Noto Sans Mono CJK HK"/>
              </a:rPr>
              <a:t>亿美元。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1423035" marR="1022350" indent="-394335">
              <a:lnSpc>
                <a:spcPct val="100000"/>
              </a:lnSpc>
            </a:pPr>
            <a:r>
              <a:rPr dirty="0" sz="2000" spc="-5">
                <a:solidFill>
                  <a:srgbClr val="0032CC"/>
                </a:solidFill>
                <a:latin typeface="Tahoma"/>
                <a:cs typeface="Tahoma"/>
              </a:rPr>
              <a:t>6.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科技成果转化为标准 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有什么重大意义？</a:t>
            </a:r>
            <a:endParaRPr sz="200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50" spc="5" b="1">
                <a:latin typeface="Noto Serif CJK JP"/>
                <a:cs typeface="Noto Serif CJK JP"/>
              </a:rPr>
              <a:t>移动网</a:t>
            </a:r>
            <a:endParaRPr sz="165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Noto Serif CJK JP"/>
              <a:cs typeface="Noto Serif CJK JP"/>
            </a:endParaRPr>
          </a:p>
          <a:p>
            <a:pPr marL="396875" indent="-129539">
              <a:lnSpc>
                <a:spcPct val="100000"/>
              </a:lnSpc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-5" b="1">
                <a:latin typeface="Tahoma"/>
                <a:cs typeface="Tahoma"/>
              </a:rPr>
              <a:t>4G</a:t>
            </a:r>
            <a:r>
              <a:rPr dirty="0" sz="1000" spc="5" b="1">
                <a:latin typeface="Noto Serif CJK JP"/>
                <a:cs typeface="Noto Serif CJK JP"/>
              </a:rPr>
              <a:t>：移动</a:t>
            </a:r>
            <a:r>
              <a:rPr dirty="0" sz="1000" b="1">
                <a:latin typeface="Tahoma"/>
                <a:cs typeface="Tahoma"/>
              </a:rPr>
              <a:t>(TD-LTE)</a:t>
            </a:r>
            <a:endParaRPr sz="100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spcBef>
                <a:spcPts val="615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-5" b="1">
                <a:latin typeface="Tahoma"/>
                <a:cs typeface="Tahoma"/>
              </a:rPr>
              <a:t>4G</a:t>
            </a:r>
            <a:r>
              <a:rPr dirty="0" sz="1000" spc="5" b="1">
                <a:latin typeface="Noto Serif CJK JP"/>
                <a:cs typeface="Noto Serif CJK JP"/>
              </a:rPr>
              <a:t>：联通</a:t>
            </a:r>
            <a:r>
              <a:rPr dirty="0" sz="1000" b="1">
                <a:latin typeface="Tahoma"/>
                <a:cs typeface="Tahoma"/>
              </a:rPr>
              <a:t>(TD-LTE)</a:t>
            </a:r>
            <a:endParaRPr sz="100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spcBef>
                <a:spcPts val="625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-5" b="1">
                <a:latin typeface="Tahoma"/>
                <a:cs typeface="Tahoma"/>
              </a:rPr>
              <a:t>4G</a:t>
            </a:r>
            <a:r>
              <a:rPr dirty="0" sz="1000" spc="5" b="1">
                <a:latin typeface="Noto Serif CJK JP"/>
                <a:cs typeface="Noto Serif CJK JP"/>
              </a:rPr>
              <a:t>：联通</a:t>
            </a:r>
            <a:r>
              <a:rPr dirty="0" sz="1000" spc="-5" b="1">
                <a:latin typeface="Tahoma"/>
                <a:cs typeface="Tahoma"/>
              </a:rPr>
              <a:t>(FDD-</a:t>
            </a:r>
            <a:r>
              <a:rPr dirty="0" sz="1000" b="1">
                <a:latin typeface="Tahoma"/>
                <a:cs typeface="Tahoma"/>
              </a:rPr>
              <a:t>L</a:t>
            </a:r>
            <a:r>
              <a:rPr dirty="0" sz="1000" spc="-5" b="1">
                <a:latin typeface="Tahoma"/>
                <a:cs typeface="Tahoma"/>
              </a:rPr>
              <a:t>TE)</a:t>
            </a:r>
            <a:endParaRPr sz="100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spcBef>
                <a:spcPts val="62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-5" b="1">
                <a:latin typeface="Tahoma"/>
                <a:cs typeface="Tahoma"/>
              </a:rPr>
              <a:t>4G</a:t>
            </a:r>
            <a:r>
              <a:rPr dirty="0" sz="1000" spc="5" b="1">
                <a:latin typeface="Noto Serif CJK JP"/>
                <a:cs typeface="Noto Serif CJK JP"/>
              </a:rPr>
              <a:t>：电信</a:t>
            </a:r>
            <a:r>
              <a:rPr dirty="0" sz="1000" spc="-5" b="1">
                <a:latin typeface="Tahoma"/>
                <a:cs typeface="Tahoma"/>
              </a:rPr>
              <a:t>(FDD-</a:t>
            </a:r>
            <a:r>
              <a:rPr dirty="0" sz="1000" b="1">
                <a:latin typeface="Tahoma"/>
                <a:cs typeface="Tahoma"/>
              </a:rPr>
              <a:t>L</a:t>
            </a:r>
            <a:r>
              <a:rPr dirty="0" sz="1000" spc="-5" b="1">
                <a:latin typeface="Tahoma"/>
                <a:cs typeface="Tahoma"/>
              </a:rPr>
              <a:t>TE)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3232CC"/>
              </a:buClr>
              <a:buFont typeface="Wingdings"/>
              <a:buChar char=""/>
            </a:pPr>
            <a:endParaRPr sz="120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spcBef>
                <a:spcPts val="99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-5" b="1">
                <a:latin typeface="Tahoma"/>
                <a:cs typeface="Tahoma"/>
              </a:rPr>
              <a:t>3G</a:t>
            </a:r>
            <a:r>
              <a:rPr dirty="0" sz="1000" spc="-5" b="1">
                <a:latin typeface="Noto Serif CJK JP"/>
                <a:cs typeface="Noto Serif CJK JP"/>
              </a:rPr>
              <a:t>：</a:t>
            </a:r>
            <a:r>
              <a:rPr dirty="0" sz="1000" spc="5" b="1">
                <a:latin typeface="Noto Serif CJK JP"/>
                <a:cs typeface="Noto Serif CJK JP"/>
              </a:rPr>
              <a:t>移动</a:t>
            </a:r>
            <a:r>
              <a:rPr dirty="0" sz="1000" spc="-5" b="1">
                <a:latin typeface="Tahoma"/>
                <a:cs typeface="Tahoma"/>
              </a:rPr>
              <a:t>(TD-SCDMA)</a:t>
            </a:r>
            <a:endParaRPr sz="100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spcBef>
                <a:spcPts val="62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-5" b="1">
                <a:latin typeface="Tahoma"/>
                <a:cs typeface="Tahoma"/>
              </a:rPr>
              <a:t>3G</a:t>
            </a:r>
            <a:r>
              <a:rPr dirty="0" sz="1000" spc="-5" b="1">
                <a:latin typeface="Noto Serif CJK JP"/>
                <a:cs typeface="Noto Serif CJK JP"/>
              </a:rPr>
              <a:t>：</a:t>
            </a:r>
            <a:r>
              <a:rPr dirty="0" sz="1000" spc="5" b="1">
                <a:latin typeface="Noto Serif CJK JP"/>
                <a:cs typeface="Noto Serif CJK JP"/>
              </a:rPr>
              <a:t>联通</a:t>
            </a:r>
            <a:r>
              <a:rPr dirty="0" sz="1000" spc="-5" b="1">
                <a:latin typeface="Tahoma"/>
                <a:cs typeface="Tahoma"/>
              </a:rPr>
              <a:t>(WCDMA)</a:t>
            </a:r>
            <a:endParaRPr sz="100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spcBef>
                <a:spcPts val="62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-5" b="1">
                <a:latin typeface="Tahoma"/>
                <a:cs typeface="Tahoma"/>
              </a:rPr>
              <a:t>3G</a:t>
            </a:r>
            <a:r>
              <a:rPr dirty="0" sz="1000" spc="-5" b="1">
                <a:latin typeface="Noto Serif CJK JP"/>
                <a:cs typeface="Noto Serif CJK JP"/>
              </a:rPr>
              <a:t>：</a:t>
            </a:r>
            <a:r>
              <a:rPr dirty="0" sz="1000" spc="5" b="1">
                <a:latin typeface="Noto Serif CJK JP"/>
                <a:cs typeface="Noto Serif CJK JP"/>
              </a:rPr>
              <a:t>电信</a:t>
            </a:r>
            <a:r>
              <a:rPr dirty="0" sz="1000" spc="-5" b="1">
                <a:latin typeface="Tahoma"/>
                <a:cs typeface="Tahoma"/>
              </a:rPr>
              <a:t>(CDMA2000)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3232CC"/>
              </a:buClr>
              <a:buFont typeface="Wingdings"/>
              <a:buChar char=""/>
            </a:pPr>
            <a:endParaRPr sz="120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spcBef>
                <a:spcPts val="99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-5" b="1">
                <a:latin typeface="Tahoma"/>
                <a:cs typeface="Tahoma"/>
              </a:rPr>
              <a:t>2G</a:t>
            </a:r>
            <a:r>
              <a:rPr dirty="0" sz="1000" spc="-5" b="1">
                <a:latin typeface="Noto Serif CJK JP"/>
                <a:cs typeface="Noto Serif CJK JP"/>
              </a:rPr>
              <a:t>：</a:t>
            </a:r>
            <a:r>
              <a:rPr dirty="0" sz="1000" spc="5" b="1">
                <a:latin typeface="Noto Serif CJK JP"/>
                <a:cs typeface="Noto Serif CJK JP"/>
              </a:rPr>
              <a:t>移动联通</a:t>
            </a:r>
            <a:r>
              <a:rPr dirty="0" sz="1000" spc="-5" b="1">
                <a:latin typeface="Tahoma"/>
                <a:cs typeface="Tahoma"/>
              </a:rPr>
              <a:t>(GSM)</a:t>
            </a:r>
            <a:endParaRPr sz="1000">
              <a:latin typeface="Tahoma"/>
              <a:cs typeface="Tahoma"/>
            </a:endParaRPr>
          </a:p>
          <a:p>
            <a:pPr marL="396875" indent="-129539">
              <a:lnSpc>
                <a:spcPct val="100000"/>
              </a:lnSpc>
              <a:spcBef>
                <a:spcPts val="62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-5" b="1">
                <a:latin typeface="Tahoma"/>
                <a:cs typeface="Tahoma"/>
              </a:rPr>
              <a:t>2G</a:t>
            </a:r>
            <a:r>
              <a:rPr dirty="0" sz="1000" spc="-5" b="1">
                <a:latin typeface="Noto Serif CJK JP"/>
                <a:cs typeface="Noto Serif CJK JP"/>
              </a:rPr>
              <a:t>：</a:t>
            </a:r>
            <a:r>
              <a:rPr dirty="0" sz="1000" spc="5" b="1">
                <a:latin typeface="Noto Serif CJK JP"/>
                <a:cs typeface="Noto Serif CJK JP"/>
              </a:rPr>
              <a:t>电信</a:t>
            </a:r>
            <a:r>
              <a:rPr dirty="0" sz="1000" spc="-5" b="1">
                <a:latin typeface="Tahoma"/>
                <a:cs typeface="Tahoma"/>
              </a:rPr>
              <a:t>(CDMA)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165100" rIns="0" bIns="0" rtlCol="0" vert="horz">
            <a:spAutoFit/>
          </a:bodyPr>
          <a:lstStyle/>
          <a:p>
            <a:pPr marL="645160" marR="638175" indent="118110">
              <a:lnSpc>
                <a:spcPct val="100000"/>
              </a:lnSpc>
              <a:spcBef>
                <a:spcPts val="1300"/>
              </a:spcBef>
            </a:pPr>
            <a:r>
              <a:rPr dirty="0" sz="1650" spc="5" b="1">
                <a:latin typeface="Noto Serif CJK JP"/>
                <a:cs typeface="Noto Serif CJK JP"/>
              </a:rPr>
              <a:t>工信部部长苗圩回应</a:t>
            </a:r>
            <a:r>
              <a:rPr dirty="0" sz="1650" b="1">
                <a:latin typeface="Tahoma"/>
                <a:cs typeface="Tahoma"/>
              </a:rPr>
              <a:t>TD-SCDMA  </a:t>
            </a:r>
            <a:r>
              <a:rPr dirty="0" sz="1650" spc="-5" b="1">
                <a:latin typeface="Tahoma"/>
                <a:cs typeface="Tahoma"/>
              </a:rPr>
              <a:t>2000</a:t>
            </a:r>
            <a:r>
              <a:rPr dirty="0" sz="1650" spc="5" b="1">
                <a:latin typeface="Noto Serif CJK JP"/>
                <a:cs typeface="Noto Serif CJK JP"/>
              </a:rPr>
              <a:t>多亿投资打水漂：没那么夸张</a:t>
            </a:r>
            <a:endParaRPr sz="1650">
              <a:latin typeface="Noto Serif CJK JP"/>
              <a:cs typeface="Noto Serif CJK JP"/>
            </a:endParaRPr>
          </a:p>
          <a:p>
            <a:pPr marL="396875" marR="293370" indent="-128905">
              <a:lnSpc>
                <a:spcPct val="110000"/>
              </a:lnSpc>
              <a:spcBef>
                <a:spcPts val="104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90" b="1">
                <a:latin typeface="Noto Serif CJK JP"/>
                <a:cs typeface="Noto Serif CJK JP"/>
              </a:rPr>
              <a:t>苗圩说</a:t>
            </a:r>
            <a:r>
              <a:rPr dirty="0" sz="1000" spc="65" b="1">
                <a:latin typeface="Noto Serif CJK JP"/>
                <a:cs typeface="Noto Serif CJK JP"/>
              </a:rPr>
              <a:t>：“</a:t>
            </a:r>
            <a:r>
              <a:rPr dirty="0" sz="1000" spc="90" b="1">
                <a:latin typeface="Noto Serif CJK JP"/>
                <a:cs typeface="Noto Serif CJK JP"/>
              </a:rPr>
              <a:t>关于</a:t>
            </a:r>
            <a:r>
              <a:rPr dirty="0" sz="1000" spc="-5" b="1">
                <a:latin typeface="Tahoma"/>
                <a:cs typeface="Tahoma"/>
              </a:rPr>
              <a:t>TD-SCDMA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说</a:t>
            </a:r>
            <a:r>
              <a:rPr dirty="0" sz="1000" spc="-5" b="1">
                <a:latin typeface="Tahoma"/>
                <a:cs typeface="Tahoma"/>
              </a:rPr>
              <a:t>2000</a:t>
            </a:r>
            <a:r>
              <a:rPr dirty="0" sz="1000" spc="5" b="1">
                <a:latin typeface="Noto Serif CJK JP"/>
                <a:cs typeface="Noto Serif CJK JP"/>
              </a:rPr>
              <a:t>亿多打了水漂了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这个</a:t>
            </a:r>
            <a:r>
              <a:rPr dirty="0" sz="1000" b="1">
                <a:latin typeface="Noto Serif CJK JP"/>
                <a:cs typeface="Noto Serif CJK JP"/>
              </a:rPr>
              <a:t>绝</a:t>
            </a:r>
            <a:r>
              <a:rPr dirty="0" sz="1000" spc="5" b="1">
                <a:latin typeface="Noto Serif CJK JP"/>
                <a:cs typeface="Noto Serif CJK JP"/>
              </a:rPr>
              <a:t>对是 不符合于实际的。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因为在</a:t>
            </a:r>
            <a:r>
              <a:rPr dirty="0" sz="1000" spc="-5" b="1">
                <a:solidFill>
                  <a:srgbClr val="0000CC"/>
                </a:solidFill>
                <a:latin typeface="Tahoma"/>
                <a:cs typeface="Tahoma"/>
              </a:rPr>
              <a:t>3G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的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时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候，中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国</a:t>
            </a:r>
            <a:r>
              <a:rPr dirty="0" sz="1000" spc="-5" b="1">
                <a:solidFill>
                  <a:srgbClr val="0000CC"/>
                </a:solidFill>
                <a:latin typeface="Tahoma"/>
                <a:cs typeface="Tahoma"/>
              </a:rPr>
              <a:t>TD-SCDMA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成为世界上三 大主流标准之一，我们第一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次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能够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跟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其它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两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大标准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在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国际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上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站在同一 个起跑线上，而且</a:t>
            </a:r>
            <a:r>
              <a:rPr dirty="0" sz="1000" spc="-5" b="1">
                <a:solidFill>
                  <a:srgbClr val="0000CC"/>
                </a:solidFill>
                <a:latin typeface="Tahoma"/>
                <a:cs typeface="Tahoma"/>
              </a:rPr>
              <a:t>TD-SCDMA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当初如果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不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搞，我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们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就没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有</a:t>
            </a:r>
            <a:r>
              <a:rPr dirty="0" sz="1000" spc="5" b="1">
                <a:solidFill>
                  <a:srgbClr val="0000CC"/>
                </a:solidFill>
                <a:latin typeface="Noto Serif CJK JP"/>
                <a:cs typeface="Noto Serif CJK JP"/>
              </a:rPr>
              <a:t>今天的</a:t>
            </a:r>
            <a:r>
              <a:rPr dirty="0" sz="1000" spc="-5" b="1">
                <a:solidFill>
                  <a:srgbClr val="0000CC"/>
                </a:solidFill>
                <a:latin typeface="Tahoma"/>
                <a:cs typeface="Tahoma"/>
              </a:rPr>
              <a:t>TD-  </a:t>
            </a:r>
            <a:r>
              <a:rPr dirty="0" sz="1000" b="1">
                <a:solidFill>
                  <a:srgbClr val="0000CC"/>
                </a:solidFill>
                <a:latin typeface="Tahoma"/>
                <a:cs typeface="Tahoma"/>
              </a:rPr>
              <a:t>LTE</a:t>
            </a:r>
            <a:r>
              <a:rPr dirty="0" sz="1000" b="1">
                <a:solidFill>
                  <a:srgbClr val="0000CC"/>
                </a:solidFill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到了</a:t>
            </a:r>
            <a:r>
              <a:rPr dirty="0" sz="1000" spc="-5" b="1">
                <a:latin typeface="Tahoma"/>
                <a:cs typeface="Tahoma"/>
              </a:rPr>
              <a:t>4G</a:t>
            </a:r>
            <a:r>
              <a:rPr dirty="0" sz="1000" spc="5" b="1">
                <a:latin typeface="Noto Serif CJK JP"/>
                <a:cs typeface="Noto Serif CJK JP"/>
              </a:rPr>
              <a:t>时代，我们的</a:t>
            </a:r>
            <a:r>
              <a:rPr dirty="0" sz="1000" spc="-5" b="1">
                <a:latin typeface="Tahoma"/>
                <a:cs typeface="Tahoma"/>
              </a:rPr>
              <a:t>TD-LTE</a:t>
            </a:r>
            <a:r>
              <a:rPr dirty="0" sz="1000" b="1">
                <a:latin typeface="Noto Serif CJK JP"/>
                <a:cs typeface="Noto Serif CJK JP"/>
              </a:rPr>
              <a:t>和</a:t>
            </a:r>
            <a:r>
              <a:rPr dirty="0" sz="1000" spc="-5" b="1">
                <a:latin typeface="Tahoma"/>
                <a:cs typeface="Tahoma"/>
              </a:rPr>
              <a:t>FDD</a:t>
            </a:r>
            <a:r>
              <a:rPr dirty="0" sz="1000" spc="5" b="1">
                <a:latin typeface="Noto Serif CJK JP"/>
                <a:cs typeface="Noto Serif CJK JP"/>
              </a:rPr>
              <a:t>成为</a:t>
            </a:r>
            <a:r>
              <a:rPr dirty="0" sz="1000" b="1">
                <a:latin typeface="Noto Serif CJK JP"/>
                <a:cs typeface="Noto Serif CJK JP"/>
              </a:rPr>
              <a:t>两</a:t>
            </a:r>
            <a:r>
              <a:rPr dirty="0" sz="1000" spc="5" b="1">
                <a:latin typeface="Noto Serif CJK JP"/>
                <a:cs typeface="Noto Serif CJK JP"/>
              </a:rPr>
              <a:t>大主流</a:t>
            </a:r>
            <a:r>
              <a:rPr dirty="0" sz="1000" b="1">
                <a:latin typeface="Noto Serif CJK JP"/>
                <a:cs typeface="Noto Serif CJK JP"/>
              </a:rPr>
              <a:t>标</a:t>
            </a:r>
            <a:r>
              <a:rPr dirty="0" sz="1000" spc="5" b="1">
                <a:latin typeface="Noto Serif CJK JP"/>
                <a:cs typeface="Noto Serif CJK JP"/>
              </a:rPr>
              <a:t>准之</a:t>
            </a:r>
            <a:r>
              <a:rPr dirty="0" sz="1000" b="1">
                <a:latin typeface="Noto Serif CJK JP"/>
                <a:cs typeface="Noto Serif CJK JP"/>
              </a:rPr>
              <a:t>一，  </a:t>
            </a:r>
            <a:r>
              <a:rPr dirty="0" sz="1000" spc="5" b="1">
                <a:latin typeface="Noto Serif CJK JP"/>
                <a:cs typeface="Noto Serif CJK JP"/>
              </a:rPr>
              <a:t>这是一个延续的过程。</a:t>
            </a:r>
            <a:r>
              <a:rPr dirty="0" sz="1000" spc="5" b="1">
                <a:solidFill>
                  <a:srgbClr val="C00000"/>
                </a:solidFill>
                <a:latin typeface="Noto Serif CJK JP"/>
                <a:cs typeface="Noto Serif CJK JP"/>
              </a:rPr>
              <a:t>如果</a:t>
            </a:r>
            <a:r>
              <a:rPr dirty="0" sz="1000" b="1">
                <a:solidFill>
                  <a:srgbClr val="C00000"/>
                </a:solidFill>
                <a:latin typeface="Noto Serif CJK JP"/>
                <a:cs typeface="Noto Serif CJK JP"/>
              </a:rPr>
              <a:t>没</a:t>
            </a:r>
            <a:r>
              <a:rPr dirty="0" sz="1000" spc="5" b="1">
                <a:solidFill>
                  <a:srgbClr val="C00000"/>
                </a:solidFill>
                <a:latin typeface="Noto Serif CJK JP"/>
                <a:cs typeface="Noto Serif CJK JP"/>
              </a:rPr>
              <a:t>有当</a:t>
            </a:r>
            <a:r>
              <a:rPr dirty="0" sz="1000" b="1">
                <a:solidFill>
                  <a:srgbClr val="C00000"/>
                </a:solidFill>
                <a:latin typeface="Noto Serif CJK JP"/>
                <a:cs typeface="Noto Serif CJK JP"/>
              </a:rPr>
              <a:t>初</a:t>
            </a:r>
            <a:r>
              <a:rPr dirty="0" sz="1000" spc="5" b="1">
                <a:solidFill>
                  <a:srgbClr val="C00000"/>
                </a:solidFill>
                <a:latin typeface="Noto Serif CJK JP"/>
                <a:cs typeface="Noto Serif CJK JP"/>
              </a:rPr>
              <a:t>就没</a:t>
            </a:r>
            <a:r>
              <a:rPr dirty="0" sz="1000" b="1">
                <a:solidFill>
                  <a:srgbClr val="C00000"/>
                </a:solidFill>
                <a:latin typeface="Noto Serif CJK JP"/>
                <a:cs typeface="Noto Serif CJK JP"/>
              </a:rPr>
              <a:t>有</a:t>
            </a:r>
            <a:r>
              <a:rPr dirty="0" sz="1000" spc="5" b="1">
                <a:solidFill>
                  <a:srgbClr val="C00000"/>
                </a:solidFill>
                <a:latin typeface="Noto Serif CJK JP"/>
                <a:cs typeface="Noto Serif CJK JP"/>
              </a:rPr>
              <a:t>今天。</a:t>
            </a:r>
            <a:r>
              <a:rPr dirty="0" sz="1000" spc="540" b="1">
                <a:latin typeface="Noto Serif CJK JP"/>
                <a:cs typeface="Noto Serif CJK JP"/>
              </a:rPr>
              <a:t>”</a:t>
            </a:r>
            <a:endParaRPr sz="1000">
              <a:latin typeface="Noto Serif CJK JP"/>
              <a:cs typeface="Noto Serif CJK JP"/>
            </a:endParaRPr>
          </a:p>
          <a:p>
            <a:pPr marL="396875" marR="269875" indent="-128905">
              <a:lnSpc>
                <a:spcPct val="110000"/>
              </a:lnSpc>
              <a:spcBef>
                <a:spcPts val="5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苗圩补充道，在</a:t>
            </a:r>
            <a:r>
              <a:rPr dirty="0" sz="1000" spc="-5" b="1">
                <a:latin typeface="Tahoma"/>
                <a:cs typeface="Tahoma"/>
              </a:rPr>
              <a:t>TD-SCDMA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除了</a:t>
            </a:r>
            <a:r>
              <a:rPr dirty="0" sz="1000" spc="-5" b="1">
                <a:latin typeface="Tahoma"/>
                <a:cs typeface="Tahoma"/>
              </a:rPr>
              <a:t>09</a:t>
            </a:r>
            <a:r>
              <a:rPr dirty="0" sz="1000" spc="5" b="1">
                <a:latin typeface="Noto Serif CJK JP"/>
                <a:cs typeface="Noto Serif CJK JP"/>
              </a:rPr>
              <a:t>年开始早</a:t>
            </a:r>
            <a:r>
              <a:rPr dirty="0" sz="1000" b="1">
                <a:latin typeface="Noto Serif CJK JP"/>
                <a:cs typeface="Noto Serif CJK JP"/>
              </a:rPr>
              <a:t>期</a:t>
            </a:r>
            <a:r>
              <a:rPr dirty="0" sz="1000" spc="5" b="1">
                <a:latin typeface="Noto Serif CJK JP"/>
                <a:cs typeface="Noto Serif CJK JP"/>
              </a:rPr>
              <a:t>投入的</a:t>
            </a:r>
            <a:r>
              <a:rPr dirty="0" sz="1000" b="1">
                <a:latin typeface="Noto Serif CJK JP"/>
                <a:cs typeface="Noto Serif CJK JP"/>
              </a:rPr>
              <a:t>一</a:t>
            </a:r>
            <a:r>
              <a:rPr dirty="0" sz="1000" spc="5" b="1">
                <a:latin typeface="Noto Serif CJK JP"/>
                <a:cs typeface="Noto Serif CJK JP"/>
              </a:rPr>
              <a:t>些设</a:t>
            </a:r>
            <a:r>
              <a:rPr dirty="0" sz="1000" b="1">
                <a:latin typeface="Noto Serif CJK JP"/>
                <a:cs typeface="Noto Serif CJK JP"/>
              </a:rPr>
              <a:t>备需 </a:t>
            </a:r>
            <a:r>
              <a:rPr dirty="0" sz="1000" spc="5" b="1">
                <a:latin typeface="Noto Serif CJK JP"/>
                <a:cs typeface="Noto Serif CJK JP"/>
              </a:rPr>
              <a:t>要在</a:t>
            </a:r>
            <a:r>
              <a:rPr dirty="0" sz="1000" spc="-5" b="1">
                <a:latin typeface="Tahoma"/>
                <a:cs typeface="Tahoma"/>
              </a:rPr>
              <a:t>4G</a:t>
            </a:r>
            <a:r>
              <a:rPr dirty="0" sz="1000" spc="5" b="1">
                <a:latin typeface="Noto Serif CJK JP"/>
                <a:cs typeface="Noto Serif CJK JP"/>
              </a:rPr>
              <a:t>时代报废以外，绝大部</a:t>
            </a:r>
            <a:r>
              <a:rPr dirty="0" sz="1000" b="1">
                <a:latin typeface="Noto Serif CJK JP"/>
                <a:cs typeface="Noto Serif CJK JP"/>
              </a:rPr>
              <a:t>分</a:t>
            </a:r>
            <a:r>
              <a:rPr dirty="0" sz="1000" spc="5" b="1">
                <a:latin typeface="Noto Serif CJK JP"/>
                <a:cs typeface="Noto Serif CJK JP"/>
              </a:rPr>
              <a:t>的设备</a:t>
            </a:r>
            <a:r>
              <a:rPr dirty="0" sz="1000" b="1">
                <a:latin typeface="Noto Serif CJK JP"/>
                <a:cs typeface="Noto Serif CJK JP"/>
              </a:rPr>
              <a:t>通</a:t>
            </a:r>
            <a:r>
              <a:rPr dirty="0" sz="1000" spc="5" b="1">
                <a:latin typeface="Noto Serif CJK JP"/>
                <a:cs typeface="Noto Serif CJK JP"/>
              </a:rPr>
              <a:t>过一</a:t>
            </a:r>
            <a:r>
              <a:rPr dirty="0" sz="1000" b="1">
                <a:latin typeface="Noto Serif CJK JP"/>
                <a:cs typeface="Noto Serif CJK JP"/>
              </a:rPr>
              <a:t>定</a:t>
            </a:r>
            <a:r>
              <a:rPr dirty="0" sz="1000" spc="5" b="1">
                <a:latin typeface="Noto Serif CJK JP"/>
                <a:cs typeface="Noto Serif CJK JP"/>
              </a:rPr>
              <a:t>的改造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是可</a:t>
            </a:r>
            <a:r>
              <a:rPr dirty="0" sz="1000" b="1">
                <a:latin typeface="Noto Serif CJK JP"/>
                <a:cs typeface="Noto Serif CJK JP"/>
              </a:rPr>
              <a:t>以</a:t>
            </a:r>
            <a:r>
              <a:rPr dirty="0" sz="1000" spc="5" b="1">
                <a:latin typeface="Noto Serif CJK JP"/>
                <a:cs typeface="Noto Serif CJK JP"/>
              </a:rPr>
              <a:t>转换 </a:t>
            </a:r>
            <a:r>
              <a:rPr dirty="0" sz="1000" spc="5" b="1">
                <a:latin typeface="Noto Serif CJK JP"/>
                <a:cs typeface="Noto Serif CJK JP"/>
              </a:rPr>
              <a:t>到</a:t>
            </a:r>
            <a:r>
              <a:rPr dirty="0" sz="1000" spc="-5" b="1">
                <a:latin typeface="Tahoma"/>
                <a:cs typeface="Tahoma"/>
              </a:rPr>
              <a:t>4G</a:t>
            </a:r>
            <a:r>
              <a:rPr dirty="0" sz="1000" spc="5" b="1">
                <a:latin typeface="Noto Serif CJK JP"/>
                <a:cs typeface="Noto Serif CJK JP"/>
              </a:rPr>
              <a:t>时代来使用的。</a:t>
            </a:r>
            <a:endParaRPr sz="1000">
              <a:latin typeface="Noto Serif CJK JP"/>
              <a:cs typeface="Noto Serif CJK JP"/>
            </a:endParaRPr>
          </a:p>
          <a:p>
            <a:pPr marL="396875" marR="271145" indent="-128905">
              <a:lnSpc>
                <a:spcPct val="110000"/>
              </a:lnSpc>
              <a:spcBef>
                <a:spcPts val="5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397510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他表示，比如换一根天线，</a:t>
            </a:r>
            <a:r>
              <a:rPr dirty="0" sz="1000" b="1">
                <a:latin typeface="Noto Serif CJK JP"/>
                <a:cs typeface="Noto Serif CJK JP"/>
              </a:rPr>
              <a:t>换</a:t>
            </a:r>
            <a:r>
              <a:rPr dirty="0" sz="1000" spc="5" b="1">
                <a:latin typeface="Noto Serif CJK JP"/>
                <a:cs typeface="Noto Serif CJK JP"/>
              </a:rPr>
              <a:t>一套</a:t>
            </a:r>
            <a:r>
              <a:rPr dirty="0" sz="1000" b="1">
                <a:latin typeface="Noto Serif CJK JP"/>
                <a:cs typeface="Noto Serif CJK JP"/>
              </a:rPr>
              <a:t>软</a:t>
            </a:r>
            <a:r>
              <a:rPr dirty="0" sz="1000" spc="5" b="1">
                <a:latin typeface="Noto Serif CJK JP"/>
                <a:cs typeface="Noto Serif CJK JP"/>
              </a:rPr>
              <a:t>件，</a:t>
            </a:r>
            <a:r>
              <a:rPr dirty="0" sz="1000" b="1">
                <a:latin typeface="Noto Serif CJK JP"/>
                <a:cs typeface="Noto Serif CJK JP"/>
              </a:rPr>
              <a:t>换</a:t>
            </a:r>
            <a:r>
              <a:rPr dirty="0" sz="1000" spc="5" b="1">
                <a:latin typeface="Noto Serif CJK JP"/>
                <a:cs typeface="Noto Serif CJK JP"/>
              </a:rPr>
              <a:t>一块板</a:t>
            </a:r>
            <a:r>
              <a:rPr dirty="0" sz="1000" b="1">
                <a:latin typeface="Noto Serif CJK JP"/>
                <a:cs typeface="Noto Serif CJK JP"/>
              </a:rPr>
              <a:t>就</a:t>
            </a:r>
            <a:r>
              <a:rPr dirty="0" sz="1000" spc="5" b="1">
                <a:latin typeface="Noto Serif CJK JP"/>
                <a:cs typeface="Noto Serif CJK JP"/>
              </a:rPr>
              <a:t>完全</a:t>
            </a:r>
            <a:r>
              <a:rPr dirty="0" sz="1000" b="1">
                <a:latin typeface="Noto Serif CJK JP"/>
                <a:cs typeface="Noto Serif CJK JP"/>
              </a:rPr>
              <a:t>可</a:t>
            </a:r>
            <a:r>
              <a:rPr dirty="0" sz="1000" spc="5" b="1">
                <a:latin typeface="Noto Serif CJK JP"/>
                <a:cs typeface="Noto Serif CJK JP"/>
              </a:rPr>
              <a:t>以用在 </a:t>
            </a:r>
            <a:r>
              <a:rPr dirty="0" sz="1000" spc="-5" b="1">
                <a:latin typeface="Tahoma"/>
                <a:cs typeface="Tahoma"/>
              </a:rPr>
              <a:t>TD-LTE</a:t>
            </a:r>
            <a:r>
              <a:rPr dirty="0" sz="1000" spc="5" b="1">
                <a:latin typeface="Noto Serif CJK JP"/>
                <a:cs typeface="Noto Serif CJK JP"/>
              </a:rPr>
              <a:t>上边。所以，不存</a:t>
            </a:r>
            <a:r>
              <a:rPr dirty="0" sz="1000" b="1">
                <a:latin typeface="Noto Serif CJK JP"/>
                <a:cs typeface="Noto Serif CJK JP"/>
              </a:rPr>
              <a:t>在</a:t>
            </a:r>
            <a:r>
              <a:rPr dirty="0" sz="1000" spc="5" b="1">
                <a:latin typeface="Noto Serif CJK JP"/>
                <a:cs typeface="Noto Serif CJK JP"/>
              </a:rPr>
              <a:t>着后期</a:t>
            </a:r>
            <a:r>
              <a:rPr dirty="0" sz="1000" b="1">
                <a:latin typeface="Noto Serif CJK JP"/>
                <a:cs typeface="Noto Serif CJK JP"/>
              </a:rPr>
              <a:t>投</a:t>
            </a:r>
            <a:r>
              <a:rPr dirty="0" sz="1000" spc="5" b="1">
                <a:latin typeface="Noto Serif CJK JP"/>
                <a:cs typeface="Noto Serif CJK JP"/>
              </a:rPr>
              <a:t>入的</a:t>
            </a:r>
            <a:r>
              <a:rPr dirty="0" sz="1000" b="1">
                <a:latin typeface="Noto Serif CJK JP"/>
                <a:cs typeface="Noto Serif CJK JP"/>
              </a:rPr>
              <a:t>这</a:t>
            </a:r>
            <a:r>
              <a:rPr dirty="0" sz="1000" spc="5" b="1">
                <a:latin typeface="Noto Serif CJK JP"/>
                <a:cs typeface="Noto Serif CJK JP"/>
              </a:rPr>
              <a:t>些</a:t>
            </a:r>
            <a:r>
              <a:rPr dirty="0" sz="1000" spc="-5" b="1">
                <a:latin typeface="Noto Serif CJK JP"/>
                <a:cs typeface="Noto Serif CJK JP"/>
              </a:rPr>
              <a:t>，</a:t>
            </a:r>
            <a:r>
              <a:rPr dirty="0" sz="1000" spc="-5" b="1">
                <a:latin typeface="Tahoma"/>
                <a:cs typeface="Tahoma"/>
              </a:rPr>
              <a:t>2000</a:t>
            </a:r>
            <a:r>
              <a:rPr dirty="0" sz="1000" spc="5" b="1">
                <a:latin typeface="Noto Serif CJK JP"/>
                <a:cs typeface="Noto Serif CJK JP"/>
              </a:rPr>
              <a:t>亿大部分</a:t>
            </a:r>
            <a:r>
              <a:rPr dirty="0" sz="1000" b="1">
                <a:latin typeface="Noto Serif CJK JP"/>
                <a:cs typeface="Noto Serif CJK JP"/>
              </a:rPr>
              <a:t>是在 </a:t>
            </a:r>
            <a:r>
              <a:rPr dirty="0" sz="1000" spc="5" b="1">
                <a:latin typeface="Noto Serif CJK JP"/>
                <a:cs typeface="Noto Serif CJK JP"/>
              </a:rPr>
              <a:t>后期投入的，这些设备通过</a:t>
            </a:r>
            <a:r>
              <a:rPr dirty="0" sz="1000" b="1">
                <a:latin typeface="Noto Serif CJK JP"/>
                <a:cs typeface="Noto Serif CJK JP"/>
              </a:rPr>
              <a:t>一</a:t>
            </a:r>
            <a:r>
              <a:rPr dirty="0" sz="1000" spc="5" b="1">
                <a:latin typeface="Noto Serif CJK JP"/>
                <a:cs typeface="Noto Serif CJK JP"/>
              </a:rPr>
              <a:t>定的</a:t>
            </a:r>
            <a:r>
              <a:rPr dirty="0" sz="1000" b="1">
                <a:latin typeface="Noto Serif CJK JP"/>
                <a:cs typeface="Noto Serif CJK JP"/>
              </a:rPr>
              <a:t>改</a:t>
            </a:r>
            <a:r>
              <a:rPr dirty="0" sz="1000" spc="5" b="1">
                <a:latin typeface="Noto Serif CJK JP"/>
                <a:cs typeface="Noto Serif CJK JP"/>
              </a:rPr>
              <a:t>造，</a:t>
            </a:r>
            <a:r>
              <a:rPr dirty="0" sz="1000" b="1">
                <a:latin typeface="Noto Serif CJK JP"/>
                <a:cs typeface="Noto Serif CJK JP"/>
              </a:rPr>
              <a:t>都</a:t>
            </a:r>
            <a:r>
              <a:rPr dirty="0" sz="1000" spc="5" b="1">
                <a:latin typeface="Noto Serif CJK JP"/>
                <a:cs typeface="Noto Serif CJK JP"/>
              </a:rPr>
              <a:t>可以转</a:t>
            </a:r>
            <a:r>
              <a:rPr dirty="0" sz="1000" b="1">
                <a:latin typeface="Noto Serif CJK JP"/>
                <a:cs typeface="Noto Serif CJK JP"/>
              </a:rPr>
              <a:t>换</a:t>
            </a:r>
            <a:r>
              <a:rPr dirty="0" sz="1000" spc="5" b="1">
                <a:latin typeface="Noto Serif CJK JP"/>
                <a:cs typeface="Noto Serif CJK JP"/>
              </a:rPr>
              <a:t>到</a:t>
            </a:r>
            <a:r>
              <a:rPr dirty="0" sz="1000" spc="-5" b="1">
                <a:latin typeface="Tahoma"/>
                <a:cs typeface="Tahoma"/>
              </a:rPr>
              <a:t>4G</a:t>
            </a:r>
            <a:r>
              <a:rPr dirty="0" sz="1000" spc="5" b="1">
                <a:latin typeface="Noto Serif CJK JP"/>
                <a:cs typeface="Noto Serif CJK JP"/>
              </a:rPr>
              <a:t>时代</a:t>
            </a:r>
            <a:r>
              <a:rPr dirty="0" sz="1000" b="1">
                <a:latin typeface="Noto Serif CJK JP"/>
                <a:cs typeface="Noto Serif CJK JP"/>
              </a:rPr>
              <a:t>来</a:t>
            </a:r>
            <a:r>
              <a:rPr dirty="0" sz="1000" spc="5" b="1">
                <a:latin typeface="Noto Serif CJK JP"/>
                <a:cs typeface="Noto Serif CJK JP"/>
              </a:rPr>
              <a:t>继续 </a:t>
            </a:r>
            <a:r>
              <a:rPr dirty="0" sz="1000" spc="5" b="1">
                <a:latin typeface="Noto Serif CJK JP"/>
                <a:cs typeface="Noto Serif CJK JP"/>
              </a:rPr>
              <a:t>使用，不会全部都淘汰。</a:t>
            </a:r>
            <a:endParaRPr sz="1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标准的惯性</a:t>
            </a:r>
            <a:endParaRPr sz="2200">
              <a:latin typeface="Noto Serif CJK JP"/>
              <a:cs typeface="Noto Serif CJK JP"/>
            </a:endParaRPr>
          </a:p>
          <a:p>
            <a:pPr marL="439420" marR="274955" indent="-171450">
              <a:lnSpc>
                <a:spcPct val="110000"/>
              </a:lnSpc>
              <a:spcBef>
                <a:spcPts val="1475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现代铁路两条铁轨之间的标</a:t>
            </a:r>
            <a:r>
              <a:rPr dirty="0" sz="1000" b="1">
                <a:latin typeface="Noto Serif CJK JP"/>
                <a:cs typeface="Noto Serif CJK JP"/>
              </a:rPr>
              <a:t>准</a:t>
            </a:r>
            <a:r>
              <a:rPr dirty="0" sz="1000" spc="5" b="1">
                <a:latin typeface="Noto Serif CJK JP"/>
                <a:cs typeface="Noto Serif CJK JP"/>
              </a:rPr>
              <a:t>距离</a:t>
            </a:r>
            <a:r>
              <a:rPr dirty="0" sz="1000" b="1">
                <a:latin typeface="Noto Serif CJK JP"/>
                <a:cs typeface="Noto Serif CJK JP"/>
              </a:rPr>
              <a:t>是</a:t>
            </a:r>
            <a:r>
              <a:rPr dirty="0" sz="1000" spc="5" b="1">
                <a:latin typeface="Noto Serif CJK JP"/>
                <a:cs typeface="Noto Serif CJK JP"/>
              </a:rPr>
              <a:t>四英</a:t>
            </a:r>
            <a:r>
              <a:rPr dirty="0" sz="1000" b="1">
                <a:latin typeface="Noto Serif CJK JP"/>
                <a:cs typeface="Noto Serif CJK JP"/>
              </a:rPr>
              <a:t>尺</a:t>
            </a:r>
            <a:r>
              <a:rPr dirty="0" sz="1000" spc="5" b="1">
                <a:latin typeface="Noto Serif CJK JP"/>
                <a:cs typeface="Noto Serif CJK JP"/>
              </a:rPr>
              <a:t>又八点</a:t>
            </a:r>
            <a:r>
              <a:rPr dirty="0" sz="1000" b="1">
                <a:latin typeface="Noto Serif CJK JP"/>
                <a:cs typeface="Noto Serif CJK JP"/>
              </a:rPr>
              <a:t>五</a:t>
            </a:r>
            <a:r>
              <a:rPr dirty="0" sz="1000" spc="5" b="1">
                <a:latin typeface="Noto Serif CJK JP"/>
                <a:cs typeface="Noto Serif CJK JP"/>
              </a:rPr>
              <a:t>英寸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为什么采 </a:t>
            </a:r>
            <a:r>
              <a:rPr dirty="0" sz="1000" spc="5" b="1">
                <a:latin typeface="Noto Serif CJK JP"/>
                <a:cs typeface="Noto Serif CJK JP"/>
              </a:rPr>
              <a:t>用这个标准呢？</a:t>
            </a:r>
            <a:endParaRPr sz="1000">
              <a:latin typeface="Noto Serif CJK JP"/>
              <a:cs typeface="Noto Serif CJK JP"/>
            </a:endParaRPr>
          </a:p>
          <a:p>
            <a:pPr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原来，早期的铁路是由建电</a:t>
            </a:r>
            <a:r>
              <a:rPr dirty="0" sz="1000" b="1">
                <a:latin typeface="Noto Serif CJK JP"/>
                <a:cs typeface="Noto Serif CJK JP"/>
              </a:rPr>
              <a:t>车</a:t>
            </a:r>
            <a:r>
              <a:rPr dirty="0" sz="1000" spc="5" b="1">
                <a:latin typeface="Noto Serif CJK JP"/>
                <a:cs typeface="Noto Serif CJK JP"/>
              </a:rPr>
              <a:t>的人</a:t>
            </a:r>
            <a:r>
              <a:rPr dirty="0" sz="1000" b="1">
                <a:latin typeface="Noto Serif CJK JP"/>
                <a:cs typeface="Noto Serif CJK JP"/>
              </a:rPr>
              <a:t>所</a:t>
            </a:r>
            <a:r>
              <a:rPr dirty="0" sz="1000" spc="5" b="1">
                <a:latin typeface="Noto Serif CJK JP"/>
                <a:cs typeface="Noto Serif CJK JP"/>
              </a:rPr>
              <a:t>设计</a:t>
            </a:r>
            <a:r>
              <a:rPr dirty="0" sz="1000" b="1">
                <a:latin typeface="Noto Serif CJK JP"/>
                <a:cs typeface="Noto Serif CJK JP"/>
              </a:rPr>
              <a:t>的</a:t>
            </a:r>
            <a:r>
              <a:rPr dirty="0" sz="1000" spc="5" b="1">
                <a:latin typeface="Noto Serif CJK JP"/>
                <a:cs typeface="Noto Serif CJK JP"/>
              </a:rPr>
              <a:t>，而四</a:t>
            </a:r>
            <a:r>
              <a:rPr dirty="0" sz="1000" b="1">
                <a:latin typeface="Noto Serif CJK JP"/>
                <a:cs typeface="Noto Serif CJK JP"/>
              </a:rPr>
              <a:t>英</a:t>
            </a:r>
            <a:r>
              <a:rPr dirty="0" sz="1000" spc="5" b="1">
                <a:latin typeface="Noto Serif CJK JP"/>
                <a:cs typeface="Noto Serif CJK JP"/>
              </a:rPr>
              <a:t>尺又</a:t>
            </a:r>
            <a:r>
              <a:rPr dirty="0" sz="1000" b="1">
                <a:latin typeface="Noto Serif CJK JP"/>
                <a:cs typeface="Noto Serif CJK JP"/>
              </a:rPr>
              <a:t>八</a:t>
            </a:r>
            <a:r>
              <a:rPr dirty="0" sz="1000" spc="5" b="1">
                <a:latin typeface="Noto Serif CJK JP"/>
                <a:cs typeface="Noto Serif CJK JP"/>
              </a:rPr>
              <a:t>点五英寸 </a:t>
            </a:r>
            <a:r>
              <a:rPr dirty="0" sz="1000" spc="5" b="1">
                <a:latin typeface="Noto Serif CJK JP"/>
                <a:cs typeface="Noto Serif CJK JP"/>
              </a:rPr>
              <a:t>正是电车所用的轮距标准。</a:t>
            </a:r>
            <a:endParaRPr sz="10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2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那么，电车的标准又是从哪</a:t>
            </a:r>
            <a:r>
              <a:rPr dirty="0" sz="1000" b="1">
                <a:latin typeface="Noto Serif CJK JP"/>
                <a:cs typeface="Noto Serif CJK JP"/>
              </a:rPr>
              <a:t>里</a:t>
            </a:r>
            <a:r>
              <a:rPr dirty="0" sz="1000" spc="5" b="1">
                <a:latin typeface="Noto Serif CJK JP"/>
                <a:cs typeface="Noto Serif CJK JP"/>
              </a:rPr>
              <a:t>来的</a:t>
            </a:r>
            <a:r>
              <a:rPr dirty="0" sz="1000" spc="-5" b="1">
                <a:latin typeface="Noto Serif CJK JP"/>
                <a:cs typeface="Noto Serif CJK JP"/>
              </a:rPr>
              <a:t>呢</a:t>
            </a:r>
            <a:r>
              <a:rPr dirty="0" sz="1000" b="1">
                <a:latin typeface="Tahoma"/>
                <a:cs typeface="Tahoma"/>
              </a:rPr>
              <a:t>?</a:t>
            </a:r>
            <a:endParaRPr sz="1000">
              <a:latin typeface="Tahoma"/>
              <a:cs typeface="Tahoma"/>
            </a:endParaRPr>
          </a:p>
          <a:p>
            <a:pPr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最先造电车的人以前是造马</a:t>
            </a:r>
            <a:r>
              <a:rPr dirty="0" sz="1000" b="1">
                <a:latin typeface="Noto Serif CJK JP"/>
                <a:cs typeface="Noto Serif CJK JP"/>
              </a:rPr>
              <a:t>车</a:t>
            </a:r>
            <a:r>
              <a:rPr dirty="0" sz="1000" spc="5" b="1">
                <a:latin typeface="Noto Serif CJK JP"/>
                <a:cs typeface="Noto Serif CJK JP"/>
              </a:rPr>
              <a:t>的，</a:t>
            </a:r>
            <a:r>
              <a:rPr dirty="0" sz="1000" b="1">
                <a:latin typeface="Noto Serif CJK JP"/>
                <a:cs typeface="Noto Serif CJK JP"/>
              </a:rPr>
              <a:t>所</a:t>
            </a:r>
            <a:r>
              <a:rPr dirty="0" sz="1000" spc="5" b="1">
                <a:latin typeface="Noto Serif CJK JP"/>
                <a:cs typeface="Noto Serif CJK JP"/>
              </a:rPr>
              <a:t>以电</a:t>
            </a:r>
            <a:r>
              <a:rPr dirty="0" sz="1000" b="1">
                <a:latin typeface="Noto Serif CJK JP"/>
                <a:cs typeface="Noto Serif CJK JP"/>
              </a:rPr>
              <a:t>车</a:t>
            </a:r>
            <a:r>
              <a:rPr dirty="0" sz="1000" spc="5" b="1">
                <a:latin typeface="Noto Serif CJK JP"/>
                <a:cs typeface="Noto Serif CJK JP"/>
              </a:rPr>
              <a:t>的标准</a:t>
            </a:r>
            <a:r>
              <a:rPr dirty="0" sz="1000" b="1">
                <a:latin typeface="Noto Serif CJK JP"/>
                <a:cs typeface="Noto Serif CJK JP"/>
              </a:rPr>
              <a:t>是</a:t>
            </a:r>
            <a:r>
              <a:rPr dirty="0" sz="1000" spc="5" b="1">
                <a:latin typeface="Noto Serif CJK JP"/>
                <a:cs typeface="Noto Serif CJK JP"/>
              </a:rPr>
              <a:t>沿用</a:t>
            </a:r>
            <a:r>
              <a:rPr dirty="0" sz="1000" b="1">
                <a:latin typeface="Noto Serif CJK JP"/>
                <a:cs typeface="Noto Serif CJK JP"/>
              </a:rPr>
              <a:t>马</a:t>
            </a:r>
            <a:r>
              <a:rPr dirty="0" sz="1000" spc="5" b="1">
                <a:latin typeface="Noto Serif CJK JP"/>
                <a:cs typeface="Noto Serif CJK JP"/>
              </a:rPr>
              <a:t>车的轮距 </a:t>
            </a:r>
            <a:r>
              <a:rPr dirty="0" sz="1000" spc="5" b="1">
                <a:latin typeface="Noto Serif CJK JP"/>
                <a:cs typeface="Noto Serif CJK JP"/>
              </a:rPr>
              <a:t>标准。</a:t>
            </a:r>
            <a:endParaRPr sz="10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2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马车又为什么要用这个轮距</a:t>
            </a:r>
            <a:r>
              <a:rPr dirty="0" sz="1000" b="1">
                <a:latin typeface="Noto Serif CJK JP"/>
                <a:cs typeface="Noto Serif CJK JP"/>
              </a:rPr>
              <a:t>标</a:t>
            </a:r>
            <a:r>
              <a:rPr dirty="0" sz="1000" spc="5" b="1">
                <a:latin typeface="Noto Serif CJK JP"/>
                <a:cs typeface="Noto Serif CJK JP"/>
              </a:rPr>
              <a:t>准呢</a:t>
            </a:r>
            <a:r>
              <a:rPr dirty="0" sz="1000" b="1">
                <a:latin typeface="Tahoma"/>
                <a:cs typeface="Tahoma"/>
              </a:rPr>
              <a:t>?</a:t>
            </a:r>
            <a:endParaRPr sz="1000">
              <a:latin typeface="Tahoma"/>
              <a:cs typeface="Tahoma"/>
            </a:endParaRPr>
          </a:p>
          <a:p>
            <a:pPr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英国马路辙迹的宽度是四英</a:t>
            </a:r>
            <a:r>
              <a:rPr dirty="0" sz="1000" b="1">
                <a:latin typeface="Noto Serif CJK JP"/>
                <a:cs typeface="Noto Serif CJK JP"/>
              </a:rPr>
              <a:t>尺</a:t>
            </a:r>
            <a:r>
              <a:rPr dirty="0" sz="1000" spc="5" b="1">
                <a:latin typeface="Noto Serif CJK JP"/>
                <a:cs typeface="Noto Serif CJK JP"/>
              </a:rPr>
              <a:t>又八</a:t>
            </a:r>
            <a:r>
              <a:rPr dirty="0" sz="1000" b="1">
                <a:latin typeface="Noto Serif CJK JP"/>
                <a:cs typeface="Noto Serif CJK JP"/>
              </a:rPr>
              <a:t>点</a:t>
            </a:r>
            <a:r>
              <a:rPr dirty="0" sz="1000" spc="5" b="1">
                <a:latin typeface="Noto Serif CJK JP"/>
                <a:cs typeface="Noto Serif CJK JP"/>
              </a:rPr>
              <a:t>五英</a:t>
            </a:r>
            <a:r>
              <a:rPr dirty="0" sz="1000" b="1">
                <a:latin typeface="Noto Serif CJK JP"/>
                <a:cs typeface="Noto Serif CJK JP"/>
              </a:rPr>
              <a:t>寸</a:t>
            </a:r>
            <a:r>
              <a:rPr dirty="0" sz="1000" spc="5" b="1">
                <a:latin typeface="Noto Serif CJK JP"/>
                <a:cs typeface="Noto Serif CJK JP"/>
              </a:rPr>
              <a:t>，所以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如果</a:t>
            </a:r>
            <a:r>
              <a:rPr dirty="0" sz="1000" b="1">
                <a:latin typeface="Noto Serif CJK JP"/>
                <a:cs typeface="Noto Serif CJK JP"/>
              </a:rPr>
              <a:t>马</a:t>
            </a:r>
            <a:r>
              <a:rPr dirty="0" sz="1000" spc="5" b="1">
                <a:latin typeface="Noto Serif CJK JP"/>
                <a:cs typeface="Noto Serif CJK JP"/>
              </a:rPr>
              <a:t>车用其他 </a:t>
            </a:r>
            <a:r>
              <a:rPr dirty="0" sz="1000" spc="5" b="1">
                <a:latin typeface="Noto Serif CJK JP"/>
                <a:cs typeface="Noto Serif CJK JP"/>
              </a:rPr>
              <a:t>轮距，它的轮子很快会在英</a:t>
            </a:r>
            <a:r>
              <a:rPr dirty="0" sz="1000" b="1">
                <a:latin typeface="Noto Serif CJK JP"/>
                <a:cs typeface="Noto Serif CJK JP"/>
              </a:rPr>
              <a:t>国</a:t>
            </a:r>
            <a:r>
              <a:rPr dirty="0" sz="1000" spc="5" b="1">
                <a:latin typeface="Noto Serif CJK JP"/>
                <a:cs typeface="Noto Serif CJK JP"/>
              </a:rPr>
              <a:t>的老</a:t>
            </a:r>
            <a:r>
              <a:rPr dirty="0" sz="1000" b="1">
                <a:latin typeface="Noto Serif CJK JP"/>
                <a:cs typeface="Noto Serif CJK JP"/>
              </a:rPr>
              <a:t>路</a:t>
            </a:r>
            <a:r>
              <a:rPr dirty="0" sz="1000" spc="5" b="1">
                <a:latin typeface="Noto Serif CJK JP"/>
                <a:cs typeface="Noto Serif CJK JP"/>
              </a:rPr>
              <a:t>上撞</a:t>
            </a:r>
            <a:r>
              <a:rPr dirty="0" sz="1000" b="1">
                <a:latin typeface="Noto Serif CJK JP"/>
                <a:cs typeface="Noto Serif CJK JP"/>
              </a:rPr>
              <a:t>坏。</a:t>
            </a:r>
            <a:endParaRPr sz="10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标准的惯性</a:t>
            </a:r>
            <a:endParaRPr sz="2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1600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40055" algn="l"/>
              </a:tabLst>
            </a:pPr>
            <a:r>
              <a:rPr dirty="0" sz="900" spc="5" b="1">
                <a:latin typeface="Noto Serif CJK JP"/>
                <a:cs typeface="Noto Serif CJK JP"/>
              </a:rPr>
              <a:t>这些辙迹又是从何而来的呢</a:t>
            </a:r>
            <a:r>
              <a:rPr dirty="0" sz="900" b="1">
                <a:latin typeface="Tahoma"/>
                <a:cs typeface="Tahoma"/>
              </a:rPr>
              <a:t>?</a:t>
            </a:r>
            <a:endParaRPr sz="900">
              <a:latin typeface="Tahoma"/>
              <a:cs typeface="Tahoma"/>
            </a:endParaRPr>
          </a:p>
          <a:p>
            <a:pPr algn="just" marL="439420" marR="31432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40055" algn="l"/>
              </a:tabLst>
            </a:pPr>
            <a:r>
              <a:rPr dirty="0" sz="900" spc="5" b="1">
                <a:latin typeface="Noto Serif CJK JP"/>
                <a:cs typeface="Noto Serif CJK JP"/>
              </a:rPr>
              <a:t>从古罗马人那里来的。因为整个欧洲，包括英国的长途老路都是由罗马人为 它的军队所铺设的，而四英尺又八点五英寸正是罗马战车的宽度。</a:t>
            </a:r>
            <a:endParaRPr sz="9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05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40055" algn="l"/>
              </a:tabLst>
            </a:pPr>
            <a:r>
              <a:rPr dirty="0" sz="900" spc="5" b="1">
                <a:latin typeface="Noto Serif CJK JP"/>
                <a:cs typeface="Noto Serif CJK JP"/>
              </a:rPr>
              <a:t>任何其他轮宽的战车在这些路上行驶的话，轮子的寿命都不会很长。</a:t>
            </a:r>
            <a:endParaRPr sz="9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10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40055" algn="l"/>
              </a:tabLst>
            </a:pPr>
            <a:r>
              <a:rPr dirty="0" sz="900" spc="5" b="1">
                <a:latin typeface="Noto Serif CJK JP"/>
                <a:cs typeface="Noto Serif CJK JP"/>
              </a:rPr>
              <a:t>可以再问，罗马人为什么以四英尺又八点五英寸为战车的轮距宽度呢？</a:t>
            </a:r>
            <a:endParaRPr sz="9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05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40055" algn="l"/>
              </a:tabLst>
            </a:pPr>
            <a:r>
              <a:rPr dirty="0" sz="900" spc="5" b="1">
                <a:latin typeface="Noto Serif CJK JP"/>
                <a:cs typeface="Noto Serif CJK JP"/>
              </a:rPr>
              <a:t>原因很简单，这是牵引一辆战车的两匹马屁股的宽度。</a:t>
            </a:r>
            <a:endParaRPr sz="900">
              <a:latin typeface="Noto Serif CJK JP"/>
              <a:cs typeface="Noto Serif CJK JP"/>
            </a:endParaRPr>
          </a:p>
          <a:p>
            <a:pPr algn="just" marL="439420" marR="31432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40055" algn="l"/>
              </a:tabLst>
            </a:pPr>
            <a:r>
              <a:rPr dirty="0" sz="900" spc="5" b="1">
                <a:latin typeface="Noto Serif CJK JP"/>
                <a:cs typeface="Noto Serif CJK JP"/>
              </a:rPr>
              <a:t>美国航天飞机燃料箱的两旁有两个火箭推进器，因为这些推进器造好之后要 用火车运送，路上又要通过一些隧道，而这些隧道的宽度只比火车轨道宽一 点，因此火箭助推器的宽度是由铁轨的宽度所决定的。</a:t>
            </a:r>
            <a:endParaRPr sz="900">
              <a:latin typeface="Noto Serif CJK JP"/>
              <a:cs typeface="Noto Serif CJK JP"/>
            </a:endParaRPr>
          </a:p>
          <a:p>
            <a:pPr algn="just" marL="439420" marR="31432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40055" algn="l"/>
              </a:tabLst>
            </a:pPr>
            <a:r>
              <a:rPr dirty="0" sz="900" spc="5" b="1">
                <a:latin typeface="Noto Serif CJK JP"/>
                <a:cs typeface="Noto Serif CJK JP"/>
              </a:rPr>
              <a:t>所以，最后的结论是：美国航天飞机火箭助推器的宽度，竟然是两千年前便 由两匹马屁股的宽度所决定的。</a:t>
            </a:r>
            <a:endParaRPr sz="9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614" y="1404747"/>
            <a:ext cx="4572000" cy="3429635"/>
            <a:chOff x="1491614" y="1404747"/>
            <a:chExt cx="4572000" cy="3429635"/>
          </a:xfrm>
        </p:grpSpPr>
        <p:sp>
          <p:nvSpPr>
            <p:cNvPr id="3" name="object 3"/>
            <p:cNvSpPr/>
            <p:nvPr/>
          </p:nvSpPr>
          <p:spPr>
            <a:xfrm>
              <a:off x="1491995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5" y="1405128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41931" y="1405128"/>
              <a:ext cx="3572255" cy="2324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19655" y="2948939"/>
              <a:ext cx="3570731" cy="18851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1995" y="2721102"/>
              <a:ext cx="4530852" cy="1170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10" name="object 10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91996" y="7232142"/>
            <a:ext cx="2878074" cy="10104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4476496" y="5853429"/>
            <a:ext cx="1587500" cy="3434079"/>
            <a:chOff x="4476496" y="5853429"/>
            <a:chExt cx="1587500" cy="3434079"/>
          </a:xfrm>
        </p:grpSpPr>
        <p:sp>
          <p:nvSpPr>
            <p:cNvPr id="14" name="object 14"/>
            <p:cNvSpPr/>
            <p:nvPr/>
          </p:nvSpPr>
          <p:spPr>
            <a:xfrm>
              <a:off x="4482084" y="5855969"/>
              <a:ext cx="1581912" cy="3429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79036" y="5855969"/>
              <a:ext cx="0" cy="3429000"/>
            </a:xfrm>
            <a:custGeom>
              <a:avLst/>
              <a:gdLst/>
              <a:ahLst/>
              <a:cxnLst/>
              <a:rect l="l" t="t" r="r" b="b"/>
              <a:pathLst>
                <a:path w="0" h="3429000">
                  <a:moveTo>
                    <a:pt x="0" y="3429000"/>
                  </a:moveTo>
                  <a:lnTo>
                    <a:pt x="0" y="0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504569" y="6433058"/>
            <a:ext cx="297243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59485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0032CC"/>
                </a:solidFill>
                <a:latin typeface="Tahoma"/>
                <a:cs typeface="Tahoma"/>
              </a:rPr>
              <a:t>QWERT</a:t>
            </a: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键盘</a:t>
            </a:r>
            <a:endParaRPr sz="2200">
              <a:latin typeface="Noto Serif CJK JP"/>
              <a:cs typeface="Noto Serif CJK JP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98091" y="5862065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614" y="1404747"/>
            <a:ext cx="4572635" cy="3429635"/>
            <a:chOff x="1491614" y="1404747"/>
            <a:chExt cx="4572635" cy="3429635"/>
          </a:xfrm>
        </p:grpSpPr>
        <p:sp>
          <p:nvSpPr>
            <p:cNvPr id="3" name="object 3"/>
            <p:cNvSpPr/>
            <p:nvPr/>
          </p:nvSpPr>
          <p:spPr>
            <a:xfrm>
              <a:off x="1491995" y="1869186"/>
              <a:ext cx="3561588" cy="526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5" y="1405128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47593" y="1405128"/>
              <a:ext cx="1349502" cy="1985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04716" y="1405128"/>
              <a:ext cx="1859280" cy="22669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97857" y="3595877"/>
              <a:ext cx="1866138" cy="12382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5" y="1405128"/>
              <a:ext cx="1356652" cy="19857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5" y="3551682"/>
              <a:ext cx="2639567" cy="11727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8091" y="1411224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491996" y="5855970"/>
            <a:ext cx="4448810" cy="3429000"/>
            <a:chOff x="1491996" y="5855970"/>
            <a:chExt cx="4448810" cy="3429000"/>
          </a:xfrm>
        </p:grpSpPr>
        <p:sp>
          <p:nvSpPr>
            <p:cNvPr id="12" name="object 12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91996" y="6538722"/>
              <a:ext cx="4448556" cy="27462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2495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65"/>
              </a:spcBef>
            </a:pPr>
            <a:r>
              <a:rPr dirty="0" sz="2200" spc="5" b="1">
                <a:latin typeface="Noto Serif CJK JP"/>
                <a:cs typeface="Noto Serif CJK JP"/>
              </a:rPr>
              <a:t>中国标准火车票</a:t>
            </a:r>
            <a:endParaRPr sz="2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300480" marR="501650" indent="-791845">
              <a:lnSpc>
                <a:spcPct val="100000"/>
              </a:lnSpc>
            </a:pPr>
            <a:r>
              <a:rPr dirty="0" sz="2200">
                <a:solidFill>
                  <a:srgbClr val="0032CC"/>
                </a:solidFill>
                <a:latin typeface="Noto Sans Mono CJK HK"/>
                <a:cs typeface="Noto Sans Mono CJK HK"/>
              </a:rPr>
              <a:t>一带一路</a:t>
            </a:r>
            <a:r>
              <a:rPr dirty="0" sz="2200" spc="-5">
                <a:solidFill>
                  <a:srgbClr val="0032CC"/>
                </a:solidFill>
                <a:latin typeface="Tahoma"/>
                <a:cs typeface="Tahoma"/>
              </a:rPr>
              <a:t>:</a:t>
            </a:r>
            <a:r>
              <a:rPr dirty="0" sz="2200" spc="-85">
                <a:solidFill>
                  <a:srgbClr val="0032CC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0032CC"/>
                </a:solidFill>
                <a:latin typeface="Noto Sans Mono CJK HK"/>
                <a:cs typeface="Noto Sans Mono CJK HK"/>
              </a:rPr>
              <a:t>政策、规则、标准 三位一体的联通</a:t>
            </a:r>
            <a:endParaRPr sz="2200">
              <a:latin typeface="Noto Sans Mono CJK HK"/>
              <a:cs typeface="Noto Sans Mono CJK HK"/>
            </a:endParaRPr>
          </a:p>
          <a:p>
            <a:pPr marL="439420" marR="381635" indent="-171450">
              <a:lnSpc>
                <a:spcPct val="110000"/>
              </a:lnSpc>
              <a:spcBef>
                <a:spcPts val="90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spc="-5">
                <a:latin typeface="Noto Sans Mono CJK HK"/>
                <a:cs typeface="Noto Sans Mono CJK HK"/>
              </a:rPr>
              <a:t>习主席在一带一路论坛开幕式上的演讲强</a:t>
            </a:r>
            <a:r>
              <a:rPr dirty="0" sz="1400">
                <a:latin typeface="Noto Sans Mono CJK HK"/>
                <a:cs typeface="Noto Sans Mono CJK HK"/>
              </a:rPr>
              <a:t>调</a:t>
            </a:r>
            <a:r>
              <a:rPr dirty="0" sz="1400" spc="-5">
                <a:latin typeface="Tahoma"/>
                <a:cs typeface="Tahoma"/>
              </a:rPr>
              <a:t>: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 spc="-5">
                <a:latin typeface="Noto Sans Mono CJK HK"/>
                <a:cs typeface="Noto Sans Mono CJK HK"/>
              </a:rPr>
              <a:t>我 </a:t>
            </a:r>
            <a:r>
              <a:rPr dirty="0" sz="1400" spc="-5">
                <a:latin typeface="Noto Sans Mono CJK HK"/>
                <a:cs typeface="Noto Sans Mono CJK HK"/>
              </a:rPr>
              <a:t>们要促进</a:t>
            </a:r>
            <a:r>
              <a:rPr dirty="0" sz="1400" spc="-5">
                <a:solidFill>
                  <a:srgbClr val="FF0000"/>
                </a:solidFill>
                <a:latin typeface="Noto Sans Mono CJK HK"/>
                <a:cs typeface="Noto Sans Mono CJK HK"/>
              </a:rPr>
              <a:t>政策、规则、标准三位一体的联</a:t>
            </a:r>
            <a:r>
              <a:rPr dirty="0" sz="1400">
                <a:solidFill>
                  <a:srgbClr val="FF0000"/>
                </a:solidFill>
                <a:latin typeface="Noto Sans Mono CJK HK"/>
                <a:cs typeface="Noto Sans Mono CJK HK"/>
              </a:rPr>
              <a:t>通</a:t>
            </a:r>
            <a:r>
              <a:rPr dirty="0" sz="1400" spc="-5">
                <a:latin typeface="Noto Sans Mono CJK HK"/>
                <a:cs typeface="Noto Sans Mono CJK HK"/>
              </a:rPr>
              <a:t>，为 </a:t>
            </a:r>
            <a:r>
              <a:rPr dirty="0" sz="1400" spc="-5">
                <a:latin typeface="Noto Sans Mono CJK HK"/>
                <a:cs typeface="Noto Sans Mono CJK HK"/>
              </a:rPr>
              <a:t>互联互通提供机制保障。</a:t>
            </a:r>
            <a:endParaRPr sz="1400">
              <a:latin typeface="Noto Sans Mono CJK HK"/>
              <a:cs typeface="Noto Sans Mono CJK HK"/>
            </a:endParaRPr>
          </a:p>
          <a:p>
            <a:pPr marL="439420" marR="293370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spc="-5">
                <a:latin typeface="Tahoma"/>
                <a:cs typeface="Tahoma"/>
              </a:rPr>
              <a:t>We should improve </a:t>
            </a:r>
            <a:r>
              <a:rPr dirty="0" sz="1400" spc="-10">
                <a:latin typeface="Tahoma"/>
                <a:cs typeface="Tahoma"/>
              </a:rPr>
              <a:t>trans-regional </a:t>
            </a:r>
            <a:r>
              <a:rPr dirty="0" sz="1400" spc="-5">
                <a:latin typeface="Tahoma"/>
                <a:cs typeface="Tahoma"/>
              </a:rPr>
              <a:t>logistics  network and promote connectivity of policies,  rules and </a:t>
            </a:r>
            <a:r>
              <a:rPr dirty="0" sz="1400" spc="-10">
                <a:latin typeface="Tahoma"/>
                <a:cs typeface="Tahoma"/>
              </a:rPr>
              <a:t>standards </a:t>
            </a:r>
            <a:r>
              <a:rPr dirty="0" sz="1400" spc="-5">
                <a:latin typeface="Tahoma"/>
                <a:cs typeface="Tahoma"/>
              </a:rPr>
              <a:t>so as to provide institutional  </a:t>
            </a:r>
            <a:r>
              <a:rPr dirty="0" sz="1400" spc="-10">
                <a:latin typeface="Tahoma"/>
                <a:cs typeface="Tahoma"/>
              </a:rPr>
              <a:t>safeguards </a:t>
            </a:r>
            <a:r>
              <a:rPr dirty="0" sz="1400" spc="-5">
                <a:latin typeface="Tahoma"/>
                <a:cs typeface="Tahoma"/>
              </a:rPr>
              <a:t>for </a:t>
            </a:r>
            <a:r>
              <a:rPr dirty="0" sz="1400" spc="-10">
                <a:latin typeface="Tahoma"/>
                <a:cs typeface="Tahoma"/>
              </a:rPr>
              <a:t>enhancing</a:t>
            </a:r>
            <a:r>
              <a:rPr dirty="0" sz="1400" spc="3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connectivity.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249555" rIns="0" bIns="0" rtlCol="0" vert="horz">
            <a:spAutoFit/>
          </a:bodyPr>
          <a:lstStyle/>
          <a:p>
            <a:pPr marL="1017269">
              <a:lnSpc>
                <a:spcPct val="100000"/>
              </a:lnSpc>
              <a:spcBef>
                <a:spcPts val="1965"/>
              </a:spcBef>
            </a:pPr>
            <a:r>
              <a:rPr dirty="0" sz="2200" spc="5" b="1">
                <a:latin typeface="Noto Serif CJK JP"/>
                <a:cs typeface="Noto Serif CJK JP"/>
              </a:rPr>
              <a:t>一带一路，标准先行</a:t>
            </a:r>
            <a:endParaRPr sz="2200">
              <a:latin typeface="Noto Serif CJK JP"/>
              <a:cs typeface="Noto Serif CJK JP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04694" y="6755892"/>
            <a:ext cx="2547366" cy="21526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107950" rIns="0" bIns="0" rtlCol="0" vert="horz">
            <a:spAutoFit/>
          </a:bodyPr>
          <a:lstStyle/>
          <a:p>
            <a:pPr marL="596265" marR="314325" indent="-274320">
              <a:lnSpc>
                <a:spcPts val="2570"/>
              </a:lnSpc>
              <a:spcBef>
                <a:spcPts val="850"/>
              </a:spcBef>
            </a:pPr>
            <a:r>
              <a:rPr dirty="0" sz="2200" spc="-5">
                <a:latin typeface="Noto Sans Mono CJK HK"/>
                <a:cs typeface="Noto Sans Mono CJK HK"/>
              </a:rPr>
              <a:t>《标准联通共建“一带一路”行 </a:t>
            </a:r>
            <a:r>
              <a:rPr dirty="0" sz="2200">
                <a:latin typeface="Noto Sans Mono CJK HK"/>
                <a:cs typeface="Noto Sans Mono CJK HK"/>
              </a:rPr>
              <a:t>动计划</a:t>
            </a:r>
            <a:r>
              <a:rPr dirty="0" sz="2200" spc="-440">
                <a:latin typeface="Noto Sans Mono CJK HK"/>
                <a:cs typeface="Noto Sans Mono CJK HK"/>
              </a:rPr>
              <a:t> </a:t>
            </a:r>
            <a:r>
              <a:rPr dirty="0" sz="2200" spc="-5">
                <a:latin typeface="Noto Sans Mono CJK HK"/>
                <a:cs typeface="Noto Sans Mono CJK HK"/>
              </a:rPr>
              <a:t>（</a:t>
            </a:r>
            <a:r>
              <a:rPr dirty="0" sz="2200" spc="-5">
                <a:latin typeface="Tahoma"/>
                <a:cs typeface="Tahoma"/>
              </a:rPr>
              <a:t>2018-2020</a:t>
            </a:r>
            <a:r>
              <a:rPr dirty="0" sz="2200">
                <a:latin typeface="Noto Sans Mono CJK HK"/>
                <a:cs typeface="Noto Sans Mono CJK HK"/>
              </a:rPr>
              <a:t>年）》</a:t>
            </a:r>
            <a:endParaRPr sz="2200">
              <a:latin typeface="Noto Sans Mono CJK HK"/>
              <a:cs typeface="Noto Sans Mono CJK HK"/>
            </a:endParaRPr>
          </a:p>
          <a:p>
            <a:pPr marL="439420" marR="301625" indent="-171450">
              <a:lnSpc>
                <a:spcPct val="110000"/>
              </a:lnSpc>
              <a:spcBef>
                <a:spcPts val="121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>
                <a:latin typeface="Noto Sans Mono CJK HK"/>
                <a:cs typeface="Noto Sans Mono CJK HK"/>
              </a:rPr>
              <a:t>标准是人类文明进步的成果，是世界通用语言，标准促进 世界互联互通。</a:t>
            </a:r>
            <a:endParaRPr sz="1200">
              <a:latin typeface="Noto Sans Mono CJK HK"/>
              <a:cs typeface="Noto Sans Mono CJK HK"/>
            </a:endParaRPr>
          </a:p>
          <a:p>
            <a:pPr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>
                <a:latin typeface="Noto Sans Mono CJK HK"/>
                <a:cs typeface="Noto Sans Mono CJK HK"/>
              </a:rPr>
              <a:t>在推进“一带一路”建设中，标准与政策、规则相辅相成</a:t>
            </a:r>
            <a:endParaRPr sz="1200">
              <a:latin typeface="Noto Sans Mono CJK HK"/>
              <a:cs typeface="Noto Sans Mono CJK HK"/>
            </a:endParaRPr>
          </a:p>
          <a:p>
            <a:pPr marL="439420">
              <a:lnSpc>
                <a:spcPct val="100000"/>
              </a:lnSpc>
              <a:spcBef>
                <a:spcPts val="140"/>
              </a:spcBef>
            </a:pPr>
            <a:r>
              <a:rPr dirty="0" sz="1200">
                <a:latin typeface="Noto Sans Mono CJK HK"/>
                <a:cs typeface="Noto Sans Mono CJK HK"/>
              </a:rPr>
              <a:t>、共同推进，为互联互通提供重要的机制保障。</a:t>
            </a:r>
            <a:endParaRPr sz="1200">
              <a:latin typeface="Noto Sans Mono CJK HK"/>
              <a:cs typeface="Noto Sans Mono CJK HK"/>
            </a:endParaRPr>
          </a:p>
          <a:p>
            <a:pPr marL="439420" marR="27495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>
                <a:latin typeface="Noto Sans Mono CJK HK"/>
                <a:cs typeface="Noto Sans Mono CJK HK"/>
              </a:rPr>
              <a:t>为贯彻落实《推动共建丝绸之路经济带和</a:t>
            </a:r>
            <a:r>
              <a:rPr dirty="0" sz="1200" spc="-5">
                <a:latin typeface="Tahoma"/>
                <a:cs typeface="Tahoma"/>
              </a:rPr>
              <a:t>21</a:t>
            </a:r>
            <a:r>
              <a:rPr dirty="0" sz="1200">
                <a:latin typeface="Noto Sans Mono CJK HK"/>
                <a:cs typeface="Noto Sans Mono CJK HK"/>
              </a:rPr>
              <a:t>世纪海上丝绸 之路的愿景与行动》和</a:t>
            </a:r>
            <a:r>
              <a:rPr dirty="0" sz="1200" spc="-5">
                <a:latin typeface="Tahoma"/>
                <a:cs typeface="Tahoma"/>
              </a:rPr>
              <a:t>2017</a:t>
            </a:r>
            <a:r>
              <a:rPr dirty="0" sz="1200">
                <a:latin typeface="Noto Sans Mono CJK HK"/>
                <a:cs typeface="Noto Sans Mono CJK HK"/>
              </a:rPr>
              <a:t>年“一带一路”国际合作高峰 论坛精神，在实施《标准联通“一带一路”行动计划（  </a:t>
            </a:r>
            <a:r>
              <a:rPr dirty="0" sz="1200" spc="-5">
                <a:latin typeface="Tahoma"/>
                <a:cs typeface="Tahoma"/>
              </a:rPr>
              <a:t>2015-2017</a:t>
            </a:r>
            <a:r>
              <a:rPr dirty="0" sz="1200" spc="-5">
                <a:latin typeface="Noto Sans Mono CJK HK"/>
                <a:cs typeface="Noto Sans Mono CJK HK"/>
              </a:rPr>
              <a:t>）</a:t>
            </a:r>
            <a:r>
              <a:rPr dirty="0" sz="1200">
                <a:latin typeface="Noto Sans Mono CJK HK"/>
                <a:cs typeface="Noto Sans Mono CJK HK"/>
              </a:rPr>
              <a:t>》的基础上，围绕推进“一带一路”建设新 阶段的总体要求和重点任务，结合标准化工作实际，制定 本行动计划。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Noto Serif CJK JP"/>
                <a:cs typeface="Noto Serif CJK JP"/>
              </a:rPr>
              <a:t>标准之争是新时代的斗争手段</a:t>
            </a:r>
            <a:endParaRPr sz="20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以科技研发带动标准，以标准提升技术水平。</a:t>
            </a:r>
            <a:endParaRPr sz="1200">
              <a:latin typeface="Noto Serif CJK JP"/>
              <a:cs typeface="Noto Serif CJK JP"/>
            </a:endParaRPr>
          </a:p>
          <a:p>
            <a:pPr marL="439420" marR="28257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逐步实现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由技术引进到自主创新</a:t>
            </a:r>
            <a:r>
              <a:rPr dirty="0" sz="1200" spc="5" b="1">
                <a:latin typeface="Noto Serif CJK JP"/>
                <a:cs typeface="Noto Serif CJK JP"/>
              </a:rPr>
              <a:t>为主导的转变，提升企业 的科技研发能力。</a:t>
            </a:r>
            <a:endParaRPr sz="1200">
              <a:latin typeface="Noto Serif CJK JP"/>
              <a:cs typeface="Noto Serif CJK JP"/>
            </a:endParaRPr>
          </a:p>
          <a:p>
            <a:pPr marL="439420" marR="28257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标准之争是企业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从生产服务竞争过渡到科技研发竞争</a:t>
            </a:r>
            <a:r>
              <a:rPr dirty="0" sz="1200" spc="5" b="1">
                <a:latin typeface="Noto Serif CJK JP"/>
                <a:cs typeface="Noto Serif CJK JP"/>
              </a:rPr>
              <a:t>时的 新斗争手段。</a:t>
            </a:r>
            <a:endParaRPr sz="1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没有技术实力的提高，就没法参与国际上的标准斗争。</a:t>
            </a:r>
            <a:endParaRPr sz="1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标准化已经成为专利技术追求的最高体现形式。</a:t>
            </a:r>
            <a:endParaRPr sz="1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4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标准与专利的捆绑，是今天世界标准发展的重要趋势。</a:t>
            </a:r>
            <a:endParaRPr sz="1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标准战略应该与知识产权战略双管齐下。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862070" cy="1223645"/>
            <a:chOff x="1491996" y="1405127"/>
            <a:chExt cx="3862070" cy="1223645"/>
          </a:xfrm>
        </p:grpSpPr>
        <p:sp>
          <p:nvSpPr>
            <p:cNvPr id="3" name="object 3"/>
            <p:cNvSpPr/>
            <p:nvPr/>
          </p:nvSpPr>
          <p:spPr>
            <a:xfrm>
              <a:off x="1491996" y="1869186"/>
              <a:ext cx="3561588" cy="526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96262" y="2157983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5">
                  <a:moveTo>
                    <a:pt x="136487" y="431336"/>
                  </a:moveTo>
                  <a:lnTo>
                    <a:pt x="172210" y="464056"/>
                  </a:lnTo>
                  <a:lnTo>
                    <a:pt x="164592" y="456438"/>
                  </a:lnTo>
                  <a:lnTo>
                    <a:pt x="163068" y="455676"/>
                  </a:lnTo>
                  <a:lnTo>
                    <a:pt x="155448" y="448056"/>
                  </a:lnTo>
                  <a:lnTo>
                    <a:pt x="153924" y="447294"/>
                  </a:lnTo>
                  <a:lnTo>
                    <a:pt x="146304" y="439674"/>
                  </a:lnTo>
                  <a:lnTo>
                    <a:pt x="144780" y="438912"/>
                  </a:lnTo>
                  <a:lnTo>
                    <a:pt x="137922" y="432054"/>
                  </a:lnTo>
                  <a:lnTo>
                    <a:pt x="136487" y="431336"/>
                  </a:lnTo>
                  <a:close/>
                </a:path>
                <a:path w="344805" h="464185">
                  <a:moveTo>
                    <a:pt x="127327" y="422946"/>
                  </a:moveTo>
                  <a:lnTo>
                    <a:pt x="135955" y="430849"/>
                  </a:lnTo>
                  <a:lnTo>
                    <a:pt x="128778" y="423672"/>
                  </a:lnTo>
                  <a:lnTo>
                    <a:pt x="127327" y="422946"/>
                  </a:lnTo>
                  <a:close/>
                </a:path>
                <a:path w="344805" h="464185">
                  <a:moveTo>
                    <a:pt x="118167" y="414556"/>
                  </a:moveTo>
                  <a:lnTo>
                    <a:pt x="126891" y="422547"/>
                  </a:lnTo>
                  <a:lnTo>
                    <a:pt x="119634" y="415290"/>
                  </a:lnTo>
                  <a:lnTo>
                    <a:pt x="118167" y="414556"/>
                  </a:lnTo>
                  <a:close/>
                </a:path>
                <a:path w="344805" h="464185">
                  <a:moveTo>
                    <a:pt x="109006" y="406166"/>
                  </a:moveTo>
                  <a:lnTo>
                    <a:pt x="117827" y="414245"/>
                  </a:lnTo>
                  <a:lnTo>
                    <a:pt x="110490" y="406908"/>
                  </a:lnTo>
                  <a:lnTo>
                    <a:pt x="109006" y="406166"/>
                  </a:lnTo>
                  <a:close/>
                </a:path>
                <a:path w="344805" h="464185">
                  <a:moveTo>
                    <a:pt x="99846" y="397776"/>
                  </a:moveTo>
                  <a:lnTo>
                    <a:pt x="108763" y="405944"/>
                  </a:lnTo>
                  <a:lnTo>
                    <a:pt x="101346" y="398526"/>
                  </a:lnTo>
                  <a:lnTo>
                    <a:pt x="99846" y="397776"/>
                  </a:lnTo>
                  <a:close/>
                </a:path>
                <a:path w="344805" h="464185">
                  <a:moveTo>
                    <a:pt x="90686" y="389386"/>
                  </a:moveTo>
                  <a:lnTo>
                    <a:pt x="99700" y="397642"/>
                  </a:lnTo>
                  <a:lnTo>
                    <a:pt x="92202" y="390144"/>
                  </a:lnTo>
                  <a:lnTo>
                    <a:pt x="90686" y="389386"/>
                  </a:lnTo>
                  <a:close/>
                </a:path>
                <a:path w="344805" h="464185">
                  <a:moveTo>
                    <a:pt x="762" y="306324"/>
                  </a:moveTo>
                  <a:lnTo>
                    <a:pt x="0" y="306324"/>
                  </a:lnTo>
                  <a:lnTo>
                    <a:pt x="90636" y="389340"/>
                  </a:lnTo>
                  <a:lnTo>
                    <a:pt x="83058" y="381762"/>
                  </a:lnTo>
                  <a:lnTo>
                    <a:pt x="81534" y="381000"/>
                  </a:lnTo>
                  <a:lnTo>
                    <a:pt x="73914" y="373380"/>
                  </a:lnTo>
                  <a:lnTo>
                    <a:pt x="72390" y="372618"/>
                  </a:lnTo>
                  <a:lnTo>
                    <a:pt x="64770" y="364998"/>
                  </a:lnTo>
                  <a:lnTo>
                    <a:pt x="63246" y="364236"/>
                  </a:lnTo>
                  <a:lnTo>
                    <a:pt x="55626" y="356616"/>
                  </a:lnTo>
                  <a:lnTo>
                    <a:pt x="54102" y="355854"/>
                  </a:lnTo>
                  <a:lnTo>
                    <a:pt x="46482" y="348234"/>
                  </a:lnTo>
                  <a:lnTo>
                    <a:pt x="44958" y="347472"/>
                  </a:lnTo>
                  <a:lnTo>
                    <a:pt x="37338" y="339852"/>
                  </a:lnTo>
                  <a:lnTo>
                    <a:pt x="35814" y="339090"/>
                  </a:lnTo>
                  <a:lnTo>
                    <a:pt x="28194" y="331470"/>
                  </a:lnTo>
                  <a:lnTo>
                    <a:pt x="26670" y="330708"/>
                  </a:lnTo>
                  <a:lnTo>
                    <a:pt x="19050" y="323088"/>
                  </a:lnTo>
                  <a:lnTo>
                    <a:pt x="17526" y="322326"/>
                  </a:lnTo>
                  <a:lnTo>
                    <a:pt x="9906" y="314706"/>
                  </a:lnTo>
                  <a:lnTo>
                    <a:pt x="8382" y="313944"/>
                  </a:lnTo>
                  <a:lnTo>
                    <a:pt x="762" y="306324"/>
                  </a:lnTo>
                  <a:close/>
                </a:path>
                <a:path w="344805" h="464185">
                  <a:moveTo>
                    <a:pt x="0" y="0"/>
                  </a:moveTo>
                  <a:lnTo>
                    <a:pt x="0" y="306324"/>
                  </a:lnTo>
                  <a:lnTo>
                    <a:pt x="0" y="0"/>
                  </a:lnTo>
                  <a:close/>
                </a:path>
                <a:path w="344805" h="464185">
                  <a:moveTo>
                    <a:pt x="0" y="0"/>
                  </a:moveTo>
                  <a:close/>
                </a:path>
                <a:path w="344805" h="464185">
                  <a:moveTo>
                    <a:pt x="344424" y="37"/>
                  </a:moveTo>
                  <a:lnTo>
                    <a:pt x="343662" y="306324"/>
                  </a:lnTo>
                  <a:lnTo>
                    <a:pt x="172212" y="463296"/>
                  </a:lnTo>
                  <a:lnTo>
                    <a:pt x="172212" y="464057"/>
                  </a:lnTo>
                  <a:lnTo>
                    <a:pt x="344423" y="306324"/>
                  </a:lnTo>
                  <a:lnTo>
                    <a:pt x="344424" y="37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40686" y="215163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89912" y="2457958"/>
              <a:ext cx="184910" cy="170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96262" y="2157983"/>
              <a:ext cx="0" cy="306705"/>
            </a:xfrm>
            <a:custGeom>
              <a:avLst/>
              <a:gdLst/>
              <a:ahLst/>
              <a:cxnLst/>
              <a:rect l="l" t="t" r="r" b="b"/>
              <a:pathLst>
                <a:path w="0" h="306705">
                  <a:moveTo>
                    <a:pt x="0" y="30632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40685" y="215163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68474" y="2158021"/>
              <a:ext cx="172720" cy="464184"/>
            </a:xfrm>
            <a:custGeom>
              <a:avLst/>
              <a:gdLst/>
              <a:ahLst/>
              <a:cxnLst/>
              <a:rect l="l" t="t" r="r" b="b"/>
              <a:pathLst>
                <a:path w="172719" h="464185">
                  <a:moveTo>
                    <a:pt x="172211" y="0"/>
                  </a:moveTo>
                  <a:lnTo>
                    <a:pt x="172211" y="306286"/>
                  </a:lnTo>
                  <a:lnTo>
                    <a:pt x="0" y="464020"/>
                  </a:lnTo>
                </a:path>
              </a:pathLst>
            </a:custGeom>
            <a:ln w="12700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96262" y="2157983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5">
                  <a:moveTo>
                    <a:pt x="344424" y="0"/>
                  </a:moveTo>
                  <a:lnTo>
                    <a:pt x="172212" y="157734"/>
                  </a:lnTo>
                  <a:lnTo>
                    <a:pt x="0" y="0"/>
                  </a:lnTo>
                  <a:lnTo>
                    <a:pt x="0" y="306324"/>
                  </a:lnTo>
                  <a:lnTo>
                    <a:pt x="172212" y="464058"/>
                  </a:lnTo>
                  <a:lnTo>
                    <a:pt x="344424" y="306324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96262" y="2157983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5">
                  <a:moveTo>
                    <a:pt x="344424" y="0"/>
                  </a:moveTo>
                  <a:lnTo>
                    <a:pt x="344424" y="306324"/>
                  </a:lnTo>
                  <a:lnTo>
                    <a:pt x="172212" y="464058"/>
                  </a:lnTo>
                  <a:lnTo>
                    <a:pt x="0" y="306324"/>
                  </a:lnTo>
                  <a:lnTo>
                    <a:pt x="0" y="0"/>
                  </a:lnTo>
                  <a:lnTo>
                    <a:pt x="172212" y="157734"/>
                  </a:lnTo>
                  <a:lnTo>
                    <a:pt x="344424" y="0"/>
                  </a:lnTo>
                  <a:close/>
                </a:path>
              </a:pathLst>
            </a:custGeom>
            <a:ln w="12699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444496" y="2157983"/>
              <a:ext cx="2909316" cy="3284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49830" y="2164079"/>
              <a:ext cx="2898140" cy="317500"/>
            </a:xfrm>
            <a:custGeom>
              <a:avLst/>
              <a:gdLst/>
              <a:ahLst/>
              <a:cxnLst/>
              <a:rect l="l" t="t" r="r" b="b"/>
              <a:pathLst>
                <a:path w="2898140" h="317500">
                  <a:moveTo>
                    <a:pt x="2897886" y="53340"/>
                  </a:moveTo>
                  <a:lnTo>
                    <a:pt x="2897886" y="264414"/>
                  </a:lnTo>
                  <a:lnTo>
                    <a:pt x="2893468" y="284845"/>
                  </a:lnTo>
                  <a:lnTo>
                    <a:pt x="2881407" y="301561"/>
                  </a:lnTo>
                  <a:lnTo>
                    <a:pt x="2863488" y="312848"/>
                  </a:lnTo>
                  <a:lnTo>
                    <a:pt x="2841498" y="316992"/>
                  </a:lnTo>
                  <a:lnTo>
                    <a:pt x="0" y="316992"/>
                  </a:lnTo>
                  <a:lnTo>
                    <a:pt x="0" y="0"/>
                  </a:lnTo>
                  <a:lnTo>
                    <a:pt x="2841498" y="0"/>
                  </a:lnTo>
                  <a:lnTo>
                    <a:pt x="2863488" y="4155"/>
                  </a:lnTo>
                  <a:lnTo>
                    <a:pt x="2881407" y="15525"/>
                  </a:lnTo>
                  <a:lnTo>
                    <a:pt x="2893468" y="32468"/>
                  </a:lnTo>
                  <a:lnTo>
                    <a:pt x="2897886" y="53340"/>
                  </a:lnTo>
                  <a:close/>
                </a:path>
              </a:pathLst>
            </a:custGeom>
            <a:ln w="12699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456179" y="2232152"/>
            <a:ext cx="2877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920" indent="-1917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8285" algn="l"/>
                <a:tab pos="248920" algn="l"/>
              </a:tabLst>
            </a:pPr>
            <a:r>
              <a:rPr dirty="0" sz="1200" spc="5" b="1">
                <a:latin typeface="Noto Sans Mono CJK HK"/>
                <a:cs typeface="Noto Sans Mono CJK HK"/>
              </a:rPr>
              <a:t>科技与标准结合的6个问题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99055" y="2855722"/>
            <a:ext cx="3263900" cy="490855"/>
            <a:chOff x="2099055" y="2855722"/>
            <a:chExt cx="3263900" cy="490855"/>
          </a:xfrm>
        </p:grpSpPr>
        <p:sp>
          <p:nvSpPr>
            <p:cNvPr id="17" name="object 17"/>
            <p:cNvSpPr/>
            <p:nvPr/>
          </p:nvSpPr>
          <p:spPr>
            <a:xfrm>
              <a:off x="2105406" y="2862072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337565" y="0"/>
                  </a:moveTo>
                  <a:lnTo>
                    <a:pt x="336803" y="309372"/>
                  </a:lnTo>
                  <a:lnTo>
                    <a:pt x="169163" y="477015"/>
                  </a:lnTo>
                  <a:lnTo>
                    <a:pt x="337565" y="309372"/>
                  </a:lnTo>
                  <a:lnTo>
                    <a:pt x="337565" y="0"/>
                  </a:lnTo>
                  <a:close/>
                </a:path>
                <a:path w="337819" h="478154">
                  <a:moveTo>
                    <a:pt x="337565" y="0"/>
                  </a:moveTo>
                  <a:close/>
                </a:path>
                <a:path w="337819" h="478154">
                  <a:moveTo>
                    <a:pt x="761" y="309372"/>
                  </a:moveTo>
                  <a:lnTo>
                    <a:pt x="0" y="309372"/>
                  </a:lnTo>
                  <a:lnTo>
                    <a:pt x="168401" y="477773"/>
                  </a:lnTo>
                  <a:lnTo>
                    <a:pt x="168783" y="477393"/>
                  </a:lnTo>
                  <a:lnTo>
                    <a:pt x="761" y="309372"/>
                  </a:lnTo>
                  <a:close/>
                </a:path>
              </a:pathLst>
            </a:custGeom>
            <a:solidFill>
              <a:srgbClr val="32B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42971" y="285572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05405" y="2862072"/>
              <a:ext cx="168910" cy="478155"/>
            </a:xfrm>
            <a:custGeom>
              <a:avLst/>
              <a:gdLst/>
              <a:ahLst/>
              <a:cxnLst/>
              <a:rect l="l" t="t" r="r" b="b"/>
              <a:pathLst>
                <a:path w="168910" h="478154">
                  <a:moveTo>
                    <a:pt x="168783" y="477393"/>
                  </a:moveTo>
                  <a:lnTo>
                    <a:pt x="168401" y="477773"/>
                  </a:lnTo>
                  <a:lnTo>
                    <a:pt x="0" y="309372"/>
                  </a:lnTo>
                </a:path>
                <a:path w="168910" h="47815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42971" y="285572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273807" y="2862072"/>
              <a:ext cx="169545" cy="477520"/>
            </a:xfrm>
            <a:custGeom>
              <a:avLst/>
              <a:gdLst/>
              <a:ahLst/>
              <a:cxnLst/>
              <a:rect l="l" t="t" r="r" b="b"/>
              <a:pathLst>
                <a:path w="169544" h="477520">
                  <a:moveTo>
                    <a:pt x="169164" y="0"/>
                  </a:moveTo>
                  <a:lnTo>
                    <a:pt x="169164" y="309371"/>
                  </a:lnTo>
                  <a:lnTo>
                    <a:pt x="762" y="477015"/>
                  </a:lnTo>
                </a:path>
                <a:path w="169544" h="477520">
                  <a:moveTo>
                    <a:pt x="0" y="168401"/>
                  </a:moveTo>
                  <a:lnTo>
                    <a:pt x="0" y="168401"/>
                  </a:lnTo>
                  <a:lnTo>
                    <a:pt x="39" y="168362"/>
                  </a:lnTo>
                </a:path>
              </a:pathLst>
            </a:custGeom>
            <a:ln w="12700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05405" y="2862072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337565" y="0"/>
                  </a:moveTo>
                  <a:lnTo>
                    <a:pt x="168401" y="168402"/>
                  </a:lnTo>
                  <a:lnTo>
                    <a:pt x="0" y="0"/>
                  </a:lnTo>
                  <a:lnTo>
                    <a:pt x="0" y="309372"/>
                  </a:lnTo>
                  <a:lnTo>
                    <a:pt x="168401" y="477773"/>
                  </a:lnTo>
                  <a:lnTo>
                    <a:pt x="337565" y="309372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32B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105405" y="2862072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337565" y="0"/>
                  </a:moveTo>
                  <a:lnTo>
                    <a:pt x="337565" y="309372"/>
                  </a:lnTo>
                  <a:lnTo>
                    <a:pt x="168401" y="477773"/>
                  </a:lnTo>
                  <a:lnTo>
                    <a:pt x="0" y="309372"/>
                  </a:lnTo>
                  <a:lnTo>
                    <a:pt x="0" y="0"/>
                  </a:lnTo>
                  <a:lnTo>
                    <a:pt x="168401" y="168402"/>
                  </a:lnTo>
                  <a:lnTo>
                    <a:pt x="337565" y="0"/>
                  </a:lnTo>
                  <a:close/>
                </a:path>
              </a:pathLst>
            </a:custGeom>
            <a:ln w="12700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36113" y="2855976"/>
              <a:ext cx="2926080" cy="3200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442209" y="2862072"/>
              <a:ext cx="2914015" cy="310515"/>
            </a:xfrm>
            <a:custGeom>
              <a:avLst/>
              <a:gdLst/>
              <a:ahLst/>
              <a:cxnLst/>
              <a:rect l="l" t="t" r="r" b="b"/>
              <a:pathLst>
                <a:path w="2914015" h="310514">
                  <a:moveTo>
                    <a:pt x="2913888" y="51816"/>
                  </a:moveTo>
                  <a:lnTo>
                    <a:pt x="2913888" y="259080"/>
                  </a:lnTo>
                  <a:lnTo>
                    <a:pt x="2909744" y="278951"/>
                  </a:lnTo>
                  <a:lnTo>
                    <a:pt x="2898457" y="295179"/>
                  </a:lnTo>
                  <a:lnTo>
                    <a:pt x="2881741" y="306121"/>
                  </a:lnTo>
                  <a:lnTo>
                    <a:pt x="2861310" y="310134"/>
                  </a:lnTo>
                  <a:lnTo>
                    <a:pt x="0" y="310134"/>
                  </a:lnTo>
                  <a:lnTo>
                    <a:pt x="0" y="0"/>
                  </a:lnTo>
                  <a:lnTo>
                    <a:pt x="2861310" y="0"/>
                  </a:lnTo>
                  <a:lnTo>
                    <a:pt x="2881741" y="4024"/>
                  </a:lnTo>
                  <a:lnTo>
                    <a:pt x="2898457" y="15049"/>
                  </a:lnTo>
                  <a:lnTo>
                    <a:pt x="2909744" y="31503"/>
                  </a:lnTo>
                  <a:lnTo>
                    <a:pt x="2913888" y="51816"/>
                  </a:lnTo>
                  <a:close/>
                </a:path>
              </a:pathLst>
            </a:custGeom>
            <a:ln w="12700">
              <a:solidFill>
                <a:srgbClr val="32BD1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442209" y="2877312"/>
              <a:ext cx="2898140" cy="280670"/>
            </a:xfrm>
            <a:custGeom>
              <a:avLst/>
              <a:gdLst/>
              <a:ahLst/>
              <a:cxnLst/>
              <a:rect l="l" t="t" r="r" b="b"/>
              <a:pathLst>
                <a:path w="2898140" h="280669">
                  <a:moveTo>
                    <a:pt x="289788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2897886" y="280416"/>
                  </a:lnTo>
                  <a:lnTo>
                    <a:pt x="28978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448560" y="2908807"/>
            <a:ext cx="289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6540" indent="-1917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dirty="0" sz="1200" spc="5" b="1">
                <a:latin typeface="Noto Sans Mono CJK HK"/>
                <a:cs typeface="Noto Sans Mono CJK HK"/>
              </a:rPr>
              <a:t>科技与标准结合的障碍与对策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121916" y="3546855"/>
            <a:ext cx="347980" cy="492125"/>
            <a:chOff x="2121916" y="3546855"/>
            <a:chExt cx="347980" cy="492125"/>
          </a:xfrm>
        </p:grpSpPr>
        <p:sp>
          <p:nvSpPr>
            <p:cNvPr id="29" name="object 29"/>
            <p:cNvSpPr/>
            <p:nvPr/>
          </p:nvSpPr>
          <p:spPr>
            <a:xfrm>
              <a:off x="2128266" y="3553205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335280" y="0"/>
                  </a:moveTo>
                  <a:lnTo>
                    <a:pt x="334518" y="761"/>
                  </a:lnTo>
                  <a:lnTo>
                    <a:pt x="335280" y="761"/>
                  </a:lnTo>
                  <a:lnTo>
                    <a:pt x="335280" y="0"/>
                  </a:lnTo>
                  <a:close/>
                </a:path>
                <a:path w="335280" h="479425">
                  <a:moveTo>
                    <a:pt x="762" y="311657"/>
                  </a:moveTo>
                  <a:lnTo>
                    <a:pt x="0" y="311657"/>
                  </a:lnTo>
                  <a:lnTo>
                    <a:pt x="167640" y="479298"/>
                  </a:lnTo>
                  <a:lnTo>
                    <a:pt x="168402" y="478535"/>
                  </a:lnTo>
                  <a:lnTo>
                    <a:pt x="166878" y="477773"/>
                  </a:lnTo>
                  <a:lnTo>
                    <a:pt x="762" y="311657"/>
                  </a:lnTo>
                  <a:close/>
                </a:path>
                <a:path w="335280" h="479425">
                  <a:moveTo>
                    <a:pt x="335280" y="783"/>
                  </a:moveTo>
                  <a:lnTo>
                    <a:pt x="334517" y="311658"/>
                  </a:lnTo>
                  <a:lnTo>
                    <a:pt x="168402" y="477773"/>
                  </a:lnTo>
                  <a:lnTo>
                    <a:pt x="168402" y="478535"/>
                  </a:lnTo>
                  <a:lnTo>
                    <a:pt x="335280" y="311658"/>
                  </a:lnTo>
                  <a:lnTo>
                    <a:pt x="335280" y="783"/>
                  </a:lnTo>
                  <a:close/>
                </a:path>
                <a:path w="335280" h="479425">
                  <a:moveTo>
                    <a:pt x="0" y="0"/>
                  </a:moveTo>
                  <a:lnTo>
                    <a:pt x="0" y="311657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0" y="0"/>
                  </a:lnTo>
                  <a:close/>
                </a:path>
                <a:path w="335280" h="479425">
                  <a:moveTo>
                    <a:pt x="166878" y="166878"/>
                  </a:moveTo>
                  <a:lnTo>
                    <a:pt x="166878" y="167639"/>
                  </a:lnTo>
                  <a:lnTo>
                    <a:pt x="167385" y="167385"/>
                  </a:lnTo>
                  <a:lnTo>
                    <a:pt x="166878" y="166878"/>
                  </a:lnTo>
                  <a:close/>
                </a:path>
              </a:pathLst>
            </a:custGeom>
            <a:solidFill>
              <a:srgbClr val="A2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463546" y="3553205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-6350" y="380"/>
                  </a:moveTo>
                  <a:lnTo>
                    <a:pt x="6350" y="380"/>
                  </a:lnTo>
                </a:path>
              </a:pathLst>
            </a:custGeom>
            <a:ln w="12700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128266" y="3553205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168402" y="478535"/>
                  </a:moveTo>
                  <a:lnTo>
                    <a:pt x="167640" y="479298"/>
                  </a:lnTo>
                  <a:lnTo>
                    <a:pt x="0" y="311658"/>
                  </a:lnTo>
                  <a:lnTo>
                    <a:pt x="0" y="0"/>
                  </a:lnTo>
                  <a:lnTo>
                    <a:pt x="761" y="761"/>
                  </a:lnTo>
                </a:path>
                <a:path w="335280" h="479425">
                  <a:moveTo>
                    <a:pt x="334518" y="761"/>
                  </a:moveTo>
                  <a:lnTo>
                    <a:pt x="335280" y="0"/>
                  </a:lnTo>
                </a:path>
                <a:path w="335280" h="479425">
                  <a:moveTo>
                    <a:pt x="335280" y="783"/>
                  </a:moveTo>
                  <a:lnTo>
                    <a:pt x="335280" y="311658"/>
                  </a:lnTo>
                  <a:lnTo>
                    <a:pt x="168402" y="478535"/>
                  </a:lnTo>
                </a:path>
                <a:path w="335280" h="479425">
                  <a:moveTo>
                    <a:pt x="166878" y="166878"/>
                  </a:moveTo>
                  <a:lnTo>
                    <a:pt x="167385" y="167385"/>
                  </a:lnTo>
                </a:path>
              </a:pathLst>
            </a:custGeom>
            <a:ln w="12700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128266" y="3553205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335280" y="0"/>
                  </a:moveTo>
                  <a:lnTo>
                    <a:pt x="167640" y="167640"/>
                  </a:lnTo>
                  <a:lnTo>
                    <a:pt x="0" y="0"/>
                  </a:lnTo>
                  <a:lnTo>
                    <a:pt x="0" y="311658"/>
                  </a:lnTo>
                  <a:lnTo>
                    <a:pt x="167640" y="479298"/>
                  </a:lnTo>
                  <a:lnTo>
                    <a:pt x="335280" y="311658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A2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128266" y="3553205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335280" y="0"/>
                  </a:moveTo>
                  <a:lnTo>
                    <a:pt x="335280" y="311658"/>
                  </a:lnTo>
                  <a:lnTo>
                    <a:pt x="167640" y="479298"/>
                  </a:lnTo>
                  <a:lnTo>
                    <a:pt x="0" y="311658"/>
                  </a:lnTo>
                  <a:lnTo>
                    <a:pt x="0" y="0"/>
                  </a:lnTo>
                  <a:lnTo>
                    <a:pt x="167640" y="167640"/>
                  </a:lnTo>
                  <a:lnTo>
                    <a:pt x="335280" y="0"/>
                  </a:lnTo>
                  <a:close/>
                </a:path>
              </a:pathLst>
            </a:custGeom>
            <a:ln w="12699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750570">
              <a:lnSpc>
                <a:spcPct val="100000"/>
              </a:lnSpc>
            </a:pPr>
            <a:r>
              <a:rPr dirty="0" sz="135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732790">
              <a:lnSpc>
                <a:spcPct val="100000"/>
              </a:lnSpc>
            </a:pPr>
            <a:r>
              <a:rPr dirty="0" sz="135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754380">
              <a:lnSpc>
                <a:spcPct val="100000"/>
              </a:lnSpc>
            </a:pPr>
            <a:r>
              <a:rPr dirty="0" sz="1350" b="1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456433" y="3560571"/>
            <a:ext cx="2906395" cy="323850"/>
            <a:chOff x="2456433" y="3560571"/>
            <a:chExt cx="2906395" cy="323850"/>
          </a:xfrm>
        </p:grpSpPr>
        <p:sp>
          <p:nvSpPr>
            <p:cNvPr id="36" name="object 36"/>
            <p:cNvSpPr/>
            <p:nvPr/>
          </p:nvSpPr>
          <p:spPr>
            <a:xfrm>
              <a:off x="2462783" y="3566921"/>
              <a:ext cx="2893695" cy="311150"/>
            </a:xfrm>
            <a:custGeom>
              <a:avLst/>
              <a:gdLst/>
              <a:ahLst/>
              <a:cxnLst/>
              <a:rect l="l" t="t" r="r" b="b"/>
              <a:pathLst>
                <a:path w="2893695" h="311150">
                  <a:moveTo>
                    <a:pt x="2841497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2841497" y="310896"/>
                  </a:lnTo>
                  <a:lnTo>
                    <a:pt x="2861488" y="306871"/>
                  </a:lnTo>
                  <a:lnTo>
                    <a:pt x="2877978" y="295846"/>
                  </a:lnTo>
                  <a:lnTo>
                    <a:pt x="2889182" y="279392"/>
                  </a:lnTo>
                  <a:lnTo>
                    <a:pt x="2893314" y="259080"/>
                  </a:lnTo>
                  <a:lnTo>
                    <a:pt x="2893314" y="51816"/>
                  </a:lnTo>
                  <a:lnTo>
                    <a:pt x="2889182" y="31825"/>
                  </a:lnTo>
                  <a:lnTo>
                    <a:pt x="2877978" y="15335"/>
                  </a:lnTo>
                  <a:lnTo>
                    <a:pt x="2861488" y="4131"/>
                  </a:lnTo>
                  <a:lnTo>
                    <a:pt x="2841497" y="0"/>
                  </a:lnTo>
                  <a:close/>
                </a:path>
              </a:pathLst>
            </a:custGeom>
            <a:solidFill>
              <a:srgbClr val="A2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462783" y="3566921"/>
              <a:ext cx="2893695" cy="311150"/>
            </a:xfrm>
            <a:custGeom>
              <a:avLst/>
              <a:gdLst/>
              <a:ahLst/>
              <a:cxnLst/>
              <a:rect l="l" t="t" r="r" b="b"/>
              <a:pathLst>
                <a:path w="2893695" h="311150">
                  <a:moveTo>
                    <a:pt x="2893314" y="51816"/>
                  </a:moveTo>
                  <a:lnTo>
                    <a:pt x="2893314" y="259080"/>
                  </a:lnTo>
                  <a:lnTo>
                    <a:pt x="2889182" y="279392"/>
                  </a:lnTo>
                  <a:lnTo>
                    <a:pt x="2877978" y="295846"/>
                  </a:lnTo>
                  <a:lnTo>
                    <a:pt x="2861488" y="306871"/>
                  </a:lnTo>
                  <a:lnTo>
                    <a:pt x="2841497" y="310896"/>
                  </a:lnTo>
                  <a:lnTo>
                    <a:pt x="0" y="310896"/>
                  </a:lnTo>
                  <a:lnTo>
                    <a:pt x="0" y="0"/>
                  </a:lnTo>
                  <a:lnTo>
                    <a:pt x="2841497" y="0"/>
                  </a:lnTo>
                  <a:lnTo>
                    <a:pt x="2861488" y="4131"/>
                  </a:lnTo>
                  <a:lnTo>
                    <a:pt x="2877978" y="15335"/>
                  </a:lnTo>
                  <a:lnTo>
                    <a:pt x="2889182" y="31825"/>
                  </a:lnTo>
                  <a:lnTo>
                    <a:pt x="2893314" y="51816"/>
                  </a:lnTo>
                  <a:close/>
                </a:path>
              </a:pathLst>
            </a:custGeom>
            <a:ln w="12700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2469133" y="3601466"/>
            <a:ext cx="287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645" indent="-1924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7645" algn="l"/>
                <a:tab pos="208279" algn="l"/>
              </a:tabLst>
            </a:pPr>
            <a:r>
              <a:rPr dirty="0" sz="1200" spc="5" b="1">
                <a:latin typeface="Noto Sans Mono CJK HK"/>
                <a:cs typeface="Noto Sans Mono CJK HK"/>
              </a:rPr>
              <a:t>案例：小微企业科技成果转化为标准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40" name="object 40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dirty="0" sz="2200" b="1">
                <a:solidFill>
                  <a:srgbClr val="0032CC"/>
                </a:solidFill>
                <a:latin typeface="Tahoma"/>
                <a:cs typeface="Tahoma"/>
              </a:rPr>
              <a:t>1.</a:t>
            </a: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科技成果本身的障碍</a:t>
            </a:r>
            <a:endParaRPr sz="2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109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有些科技成果自身特性决定其不能有效转换为技术标准</a:t>
            </a:r>
            <a:endParaRPr sz="1200">
              <a:latin typeface="Noto Serif CJK JP"/>
              <a:cs typeface="Noto Serif CJK JP"/>
            </a:endParaRPr>
          </a:p>
          <a:p>
            <a:pPr algn="just" lvl="1" marL="640080" indent="-143510">
              <a:lnSpc>
                <a:spcPct val="100000"/>
              </a:lnSpc>
              <a:spcBef>
                <a:spcPts val="745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例如：软科学研究成果，基础性科研成果等；</a:t>
            </a:r>
            <a:endParaRPr sz="1200">
              <a:latin typeface="Noto Serif CJK JP"/>
              <a:cs typeface="Noto Serif CJK JP"/>
            </a:endParaRPr>
          </a:p>
          <a:p>
            <a:pPr algn="just" lvl="1" marL="640080" marR="247650" indent="-143510">
              <a:lnSpc>
                <a:spcPct val="110000"/>
              </a:lnSpc>
              <a:spcBef>
                <a:spcPts val="600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135" b="1">
                <a:latin typeface="Noto Serif CJK JP"/>
                <a:cs typeface="Noto Serif CJK JP"/>
              </a:rPr>
              <a:t>例如，垃圾成果，尽管被鉴定为“国际同类产品水 </a:t>
            </a:r>
            <a:r>
              <a:rPr dirty="0" sz="1200" spc="170" b="1">
                <a:latin typeface="Noto Serif CJK JP"/>
                <a:cs typeface="Noto Serif CJK JP"/>
              </a:rPr>
              <a:t>平”，“填补了国内空白”，但实</a:t>
            </a:r>
            <a:r>
              <a:rPr dirty="0" sz="1200" spc="180" b="1">
                <a:latin typeface="Noto Serif CJK JP"/>
                <a:cs typeface="Noto Serif CJK JP"/>
              </a:rPr>
              <a:t>际</a:t>
            </a:r>
            <a:r>
              <a:rPr dirty="0" sz="1200" spc="50" b="1">
                <a:latin typeface="Noto Serif CJK JP"/>
                <a:cs typeface="Noto Serif CJK JP"/>
              </a:rPr>
              <a:t>技术水平低下， </a:t>
            </a:r>
            <a:r>
              <a:rPr dirty="0" sz="1200" spc="5" b="1">
                <a:latin typeface="Noto Serif CJK JP"/>
                <a:cs typeface="Noto Serif CJK JP"/>
              </a:rPr>
              <a:t>根本没有实用价值。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dirty="0" sz="2200" b="1">
                <a:solidFill>
                  <a:srgbClr val="0032CC"/>
                </a:solidFill>
                <a:latin typeface="Tahoma"/>
                <a:cs typeface="Tahoma"/>
              </a:rPr>
              <a:t>2.</a:t>
            </a: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转换活动主体的障碍</a:t>
            </a:r>
            <a:endParaRPr sz="2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109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市场主体参与不足</a:t>
            </a:r>
            <a:endParaRPr sz="12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745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市场主体缺乏动力</a:t>
            </a:r>
            <a:endParaRPr sz="12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740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没有利益驱动机制</a:t>
            </a:r>
            <a:endParaRPr sz="12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745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无法通过制定标准牟取利益</a:t>
            </a:r>
            <a:endParaRPr sz="1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科研人员参与不足</a:t>
            </a:r>
            <a:endParaRPr sz="1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利益相关方的认识障碍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164590">
              <a:lnSpc>
                <a:spcPct val="100000"/>
              </a:lnSpc>
              <a:spcBef>
                <a:spcPts val="1525"/>
              </a:spcBef>
            </a:pPr>
            <a:r>
              <a:rPr dirty="0" sz="2200" b="1">
                <a:solidFill>
                  <a:srgbClr val="0032CC"/>
                </a:solidFill>
                <a:latin typeface="Tahoma"/>
                <a:cs typeface="Tahoma"/>
              </a:rPr>
              <a:t>3.</a:t>
            </a: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转换渠道的障碍</a:t>
            </a:r>
            <a:endParaRPr sz="2200">
              <a:latin typeface="Noto Serif CJK JP"/>
              <a:cs typeface="Noto Serif CJK JP"/>
            </a:endParaRPr>
          </a:p>
          <a:p>
            <a:pPr algn="just" marL="439420" marR="365125" indent="-171450">
              <a:lnSpc>
                <a:spcPct val="110000"/>
              </a:lnSpc>
              <a:spcBef>
                <a:spcPts val="975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科技成果进入技术标准制定</a:t>
            </a:r>
            <a:r>
              <a:rPr dirty="0" sz="1000" b="1">
                <a:latin typeface="Noto Serif CJK JP"/>
                <a:cs typeface="Noto Serif CJK JP"/>
              </a:rPr>
              <a:t>流</a:t>
            </a:r>
            <a:r>
              <a:rPr dirty="0" sz="1000" spc="5" b="1">
                <a:latin typeface="Noto Serif CJK JP"/>
                <a:cs typeface="Noto Serif CJK JP"/>
              </a:rPr>
              <a:t>程一</a:t>
            </a:r>
            <a:r>
              <a:rPr dirty="0" sz="1000" b="1">
                <a:latin typeface="Noto Serif CJK JP"/>
                <a:cs typeface="Noto Serif CJK JP"/>
              </a:rPr>
              <a:t>般</a:t>
            </a:r>
            <a:r>
              <a:rPr dirty="0" sz="1000" spc="5" b="1">
                <a:latin typeface="Noto Serif CJK JP"/>
                <a:cs typeface="Noto Serif CJK JP"/>
              </a:rPr>
              <a:t>是通</a:t>
            </a:r>
            <a:r>
              <a:rPr dirty="0" sz="1000" b="1">
                <a:latin typeface="Noto Serif CJK JP"/>
                <a:cs typeface="Noto Serif CJK JP"/>
              </a:rPr>
              <a:t>过</a:t>
            </a:r>
            <a:r>
              <a:rPr dirty="0" sz="1000" spc="-15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专业标准化技术委员会 的渠道。但目前专业标准</a:t>
            </a:r>
            <a:r>
              <a:rPr dirty="0" sz="1000" b="1">
                <a:latin typeface="Noto Serif CJK JP"/>
                <a:cs typeface="Noto Serif CJK JP"/>
              </a:rPr>
              <a:t>化</a:t>
            </a:r>
            <a:r>
              <a:rPr dirty="0" sz="1000" spc="-15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技术委员会的组织以及机制，</a:t>
            </a:r>
            <a:r>
              <a:rPr dirty="0" sz="1000" b="1">
                <a:latin typeface="Noto Serif CJK JP"/>
                <a:cs typeface="Noto Serif CJK JP"/>
              </a:rPr>
              <a:t>与</a:t>
            </a:r>
            <a:r>
              <a:rPr dirty="0" sz="1000" spc="5" b="1">
                <a:latin typeface="Noto Serif CJK JP"/>
                <a:cs typeface="Noto Serif CJK JP"/>
              </a:rPr>
              <a:t>实现科 技成果快</a:t>
            </a:r>
            <a:r>
              <a:rPr dirty="0" sz="1000" b="1">
                <a:latin typeface="Noto Serif CJK JP"/>
                <a:cs typeface="Noto Serif CJK JP"/>
              </a:rPr>
              <a:t>速</a:t>
            </a:r>
            <a:r>
              <a:rPr dirty="0" sz="1000" spc="30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转换为技术标准还存在不相适</a:t>
            </a:r>
            <a:r>
              <a:rPr dirty="0" sz="1000" b="1">
                <a:latin typeface="Noto Serif CJK JP"/>
                <a:cs typeface="Noto Serif CJK JP"/>
              </a:rPr>
              <a:t>应</a:t>
            </a:r>
            <a:r>
              <a:rPr dirty="0" sz="1000" spc="5" b="1">
                <a:latin typeface="Noto Serif CJK JP"/>
                <a:cs typeface="Noto Serif CJK JP"/>
              </a:rPr>
              <a:t>之处。</a:t>
            </a:r>
            <a:endParaRPr sz="1000">
              <a:latin typeface="Noto Serif CJK JP"/>
              <a:cs typeface="Noto Serif CJK JP"/>
            </a:endParaRPr>
          </a:p>
          <a:p>
            <a:pPr marL="439420" marR="204470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目前技术委员会还是实</a:t>
            </a:r>
            <a:r>
              <a:rPr dirty="0" sz="1000" b="1">
                <a:latin typeface="Noto Serif CJK JP"/>
                <a:cs typeface="Noto Serif CJK JP"/>
              </a:rPr>
              <a:t>行</a:t>
            </a:r>
            <a:r>
              <a:rPr dirty="0" sz="1000" spc="20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委员制，任</a:t>
            </a:r>
            <a:r>
              <a:rPr dirty="0" sz="1000" b="1">
                <a:latin typeface="Noto Serif CJK JP"/>
                <a:cs typeface="Noto Serif CJK JP"/>
              </a:rPr>
              <a:t>期</a:t>
            </a:r>
            <a:r>
              <a:rPr dirty="0" sz="1000" spc="30" b="1">
                <a:latin typeface="Noto Serif CJK JP"/>
                <a:cs typeface="Noto Serif CJK JP"/>
              </a:rPr>
              <a:t> </a:t>
            </a:r>
            <a:r>
              <a:rPr dirty="0" sz="1000" b="1">
                <a:latin typeface="Tahoma"/>
                <a:cs typeface="Tahoma"/>
              </a:rPr>
              <a:t>5</a:t>
            </a:r>
            <a:r>
              <a:rPr dirty="0" sz="1000" spc="-10" b="1">
                <a:latin typeface="Tahoma"/>
                <a:cs typeface="Tahoma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年，行政管理人员较多，  不利于吸</a:t>
            </a:r>
            <a:r>
              <a:rPr dirty="0" sz="1000" b="1">
                <a:latin typeface="Noto Serif CJK JP"/>
                <a:cs typeface="Noto Serif CJK JP"/>
              </a:rPr>
              <a:t>收</a:t>
            </a:r>
            <a:r>
              <a:rPr dirty="0" sz="1000" spc="15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一线科技</a:t>
            </a:r>
            <a:r>
              <a:rPr dirty="0" sz="1000" b="1">
                <a:latin typeface="Noto Serif CJK JP"/>
                <a:cs typeface="Noto Serif CJK JP"/>
              </a:rPr>
              <a:t>研发</a:t>
            </a:r>
            <a:r>
              <a:rPr dirty="0" sz="1000" spc="5" b="1">
                <a:latin typeface="Noto Serif CJK JP"/>
                <a:cs typeface="Noto Serif CJK JP"/>
              </a:rPr>
              <a:t>人员加入</a:t>
            </a:r>
            <a:r>
              <a:rPr dirty="0" sz="1000" b="1">
                <a:latin typeface="Noto Serif CJK JP"/>
                <a:cs typeface="Noto Serif CJK JP"/>
              </a:rPr>
              <a:t>，不</a:t>
            </a:r>
            <a:r>
              <a:rPr dirty="0" sz="1000" spc="5" b="1">
                <a:latin typeface="Noto Serif CJK JP"/>
                <a:cs typeface="Noto Serif CJK JP"/>
              </a:rPr>
              <a:t>利于及时</a:t>
            </a:r>
            <a:r>
              <a:rPr dirty="0" sz="1000" b="1">
                <a:latin typeface="Noto Serif CJK JP"/>
                <a:cs typeface="Noto Serif CJK JP"/>
              </a:rPr>
              <a:t>了解</a:t>
            </a:r>
            <a:r>
              <a:rPr dirty="0" sz="1000" spc="5" b="1">
                <a:latin typeface="Noto Serif CJK JP"/>
                <a:cs typeface="Noto Serif CJK JP"/>
              </a:rPr>
              <a:t>科技研</a:t>
            </a:r>
            <a:r>
              <a:rPr dirty="0" sz="1000" b="1">
                <a:latin typeface="Noto Serif CJK JP"/>
                <a:cs typeface="Noto Serif CJK JP"/>
              </a:rPr>
              <a:t>发</a:t>
            </a:r>
            <a:r>
              <a:rPr dirty="0" sz="1000" spc="20" b="1">
                <a:latin typeface="Noto Serif CJK JP"/>
                <a:cs typeface="Noto Serif CJK JP"/>
              </a:rPr>
              <a:t> </a:t>
            </a:r>
            <a:r>
              <a:rPr dirty="0" sz="1000" b="1">
                <a:latin typeface="Noto Serif CJK JP"/>
                <a:cs typeface="Noto Serif CJK JP"/>
              </a:rPr>
              <a:t>动</a:t>
            </a:r>
            <a:r>
              <a:rPr dirty="0" sz="1000" spc="5" b="1">
                <a:latin typeface="Noto Serif CJK JP"/>
                <a:cs typeface="Noto Serif CJK JP"/>
              </a:rPr>
              <a:t>态</a:t>
            </a:r>
            <a:r>
              <a:rPr dirty="0" sz="1000" b="1">
                <a:latin typeface="Noto Serif CJK JP"/>
                <a:cs typeface="Noto Serif CJK JP"/>
              </a:rPr>
              <a:t>；</a:t>
            </a:r>
            <a:endParaRPr sz="1000">
              <a:latin typeface="Noto Serif CJK JP"/>
              <a:cs typeface="Noto Serif CJK JP"/>
            </a:endParaRPr>
          </a:p>
          <a:p>
            <a:pPr marL="439420" marR="36639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而且企业远没有主导技术委</a:t>
            </a:r>
            <a:r>
              <a:rPr dirty="0" sz="1000" b="1">
                <a:latin typeface="Noto Serif CJK JP"/>
                <a:cs typeface="Noto Serif CJK JP"/>
              </a:rPr>
              <a:t>员</a:t>
            </a:r>
            <a:r>
              <a:rPr dirty="0" sz="1000" spc="5" b="1">
                <a:latin typeface="Noto Serif CJK JP"/>
                <a:cs typeface="Noto Serif CJK JP"/>
              </a:rPr>
              <a:t>会，</a:t>
            </a:r>
            <a:r>
              <a:rPr dirty="0" sz="1000" b="1">
                <a:latin typeface="Noto Serif CJK JP"/>
                <a:cs typeface="Noto Serif CJK JP"/>
              </a:rPr>
              <a:t>难</a:t>
            </a:r>
            <a:r>
              <a:rPr dirty="0" sz="1000" spc="5" b="1">
                <a:latin typeface="Noto Serif CJK JP"/>
                <a:cs typeface="Noto Serif CJK JP"/>
              </a:rPr>
              <a:t>以促</a:t>
            </a:r>
            <a:r>
              <a:rPr dirty="0" sz="1000" b="1">
                <a:latin typeface="Noto Serif CJK JP"/>
                <a:cs typeface="Noto Serif CJK JP"/>
              </a:rPr>
              <a:t>使</a:t>
            </a:r>
            <a:r>
              <a:rPr dirty="0" sz="1000" spc="-15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科技成果快速转换为技 术标准；</a:t>
            </a:r>
            <a:endParaRPr sz="1000">
              <a:latin typeface="Noto Serif CJK JP"/>
              <a:cs typeface="Noto Serif CJK JP"/>
            </a:endParaRPr>
          </a:p>
          <a:p>
            <a:pPr marL="439420" marR="24193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技术委员会秘书</a:t>
            </a:r>
            <a:r>
              <a:rPr dirty="0" sz="1000" b="1">
                <a:latin typeface="Noto Serif CJK JP"/>
                <a:cs typeface="Noto Serif CJK JP"/>
              </a:rPr>
              <a:t>处</a:t>
            </a:r>
            <a:r>
              <a:rPr dirty="0" sz="1000" spc="25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一般设在本专业标准化</a:t>
            </a:r>
            <a:r>
              <a:rPr dirty="0" sz="1000" b="1">
                <a:latin typeface="Noto Serif CJK JP"/>
                <a:cs typeface="Noto Serif CJK JP"/>
              </a:rPr>
              <a:t>技</a:t>
            </a:r>
            <a:r>
              <a:rPr dirty="0" sz="1000" spc="5" b="1">
                <a:latin typeface="Noto Serif CJK JP"/>
                <a:cs typeface="Noto Serif CJK JP"/>
              </a:rPr>
              <a:t>术归口</a:t>
            </a:r>
            <a:r>
              <a:rPr dirty="0" sz="1000" b="1">
                <a:latin typeface="Noto Serif CJK JP"/>
                <a:cs typeface="Noto Serif CJK JP"/>
              </a:rPr>
              <a:t>单</a:t>
            </a:r>
            <a:r>
              <a:rPr dirty="0" sz="1000" spc="5" b="1">
                <a:latin typeface="Noto Serif CJK JP"/>
                <a:cs typeface="Noto Serif CJK JP"/>
              </a:rPr>
              <a:t>位，</a:t>
            </a:r>
            <a:r>
              <a:rPr dirty="0" sz="1000" b="1">
                <a:latin typeface="Noto Serif CJK JP"/>
                <a:cs typeface="Noto Serif CJK JP"/>
              </a:rPr>
              <a:t>缺</a:t>
            </a:r>
            <a:r>
              <a:rPr dirty="0" sz="1000" spc="5" b="1">
                <a:latin typeface="Noto Serif CJK JP"/>
                <a:cs typeface="Noto Serif CJK JP"/>
              </a:rPr>
              <a:t>乏合理 </a:t>
            </a:r>
            <a:r>
              <a:rPr dirty="0" sz="1000" b="1">
                <a:latin typeface="Noto Serif CJK JP"/>
                <a:cs typeface="Noto Serif CJK JP"/>
              </a:rPr>
              <a:t>竞</a:t>
            </a:r>
            <a:r>
              <a:rPr dirty="0" sz="1000" spc="5" b="1">
                <a:latin typeface="Noto Serif CJK JP"/>
                <a:cs typeface="Noto Serif CJK JP"/>
              </a:rPr>
              <a:t> 争机</a:t>
            </a:r>
            <a:r>
              <a:rPr dirty="0" sz="1000" b="1">
                <a:latin typeface="Noto Serif CJK JP"/>
                <a:cs typeface="Noto Serif CJK JP"/>
              </a:rPr>
              <a:t>制，</a:t>
            </a:r>
            <a:r>
              <a:rPr dirty="0" sz="1000" spc="5" b="1">
                <a:latin typeface="Noto Serif CJK JP"/>
                <a:cs typeface="Noto Serif CJK JP"/>
              </a:rPr>
              <a:t>不利于科</a:t>
            </a:r>
            <a:r>
              <a:rPr dirty="0" sz="1000" b="1">
                <a:latin typeface="Noto Serif CJK JP"/>
                <a:cs typeface="Noto Serif CJK JP"/>
              </a:rPr>
              <a:t>技成</a:t>
            </a:r>
            <a:r>
              <a:rPr dirty="0" sz="1000" spc="5" b="1">
                <a:latin typeface="Noto Serif CJK JP"/>
                <a:cs typeface="Noto Serif CJK JP"/>
              </a:rPr>
              <a:t>果实力强</a:t>
            </a:r>
            <a:r>
              <a:rPr dirty="0" sz="1000" b="1">
                <a:latin typeface="Noto Serif CJK JP"/>
                <a:cs typeface="Noto Serif CJK JP"/>
              </a:rPr>
              <a:t>、成</a:t>
            </a:r>
            <a:r>
              <a:rPr dirty="0" sz="1000" spc="5" b="1">
                <a:latin typeface="Noto Serif CJK JP"/>
                <a:cs typeface="Noto Serif CJK JP"/>
              </a:rPr>
              <a:t>果多的单</a:t>
            </a:r>
            <a:r>
              <a:rPr dirty="0" sz="1000" b="1">
                <a:latin typeface="Noto Serif CJK JP"/>
                <a:cs typeface="Noto Serif CJK JP"/>
              </a:rPr>
              <a:t>位承</a:t>
            </a:r>
            <a:r>
              <a:rPr dirty="0" sz="1000" spc="5" b="1">
                <a:latin typeface="Noto Serif CJK JP"/>
                <a:cs typeface="Noto Serif CJK JP"/>
              </a:rPr>
              <a:t>担秘书处</a:t>
            </a:r>
            <a:r>
              <a:rPr dirty="0" sz="1000" b="1">
                <a:latin typeface="Noto Serif CJK JP"/>
                <a:cs typeface="Noto Serif CJK JP"/>
              </a:rPr>
              <a:t>工作，  </a:t>
            </a:r>
            <a:r>
              <a:rPr dirty="0" sz="1000" spc="5" b="1">
                <a:latin typeface="Noto Serif CJK JP"/>
                <a:cs typeface="Noto Serif CJK JP"/>
              </a:rPr>
              <a:t>不利于迅速组织相关技术标</a:t>
            </a:r>
            <a:r>
              <a:rPr dirty="0" sz="1000" b="1">
                <a:latin typeface="Noto Serif CJK JP"/>
                <a:cs typeface="Noto Serif CJK JP"/>
              </a:rPr>
              <a:t>准</a:t>
            </a:r>
            <a:r>
              <a:rPr dirty="0" sz="1000" spc="5" b="1">
                <a:latin typeface="Noto Serif CJK JP"/>
                <a:cs typeface="Noto Serif CJK JP"/>
              </a:rPr>
              <a:t>的</a:t>
            </a:r>
            <a:r>
              <a:rPr dirty="0" sz="1000" b="1">
                <a:latin typeface="Noto Serif CJK JP"/>
                <a:cs typeface="Noto Serif CJK JP"/>
              </a:rPr>
              <a:t>制</a:t>
            </a:r>
            <a:r>
              <a:rPr dirty="0" sz="1000" spc="25" b="1">
                <a:latin typeface="Noto Serif CJK JP"/>
                <a:cs typeface="Noto Serif CJK JP"/>
              </a:rPr>
              <a:t> </a:t>
            </a:r>
            <a:r>
              <a:rPr dirty="0" sz="1000" spc="5" b="1">
                <a:latin typeface="Noto Serif CJK JP"/>
                <a:cs typeface="Noto Serif CJK JP"/>
              </a:rPr>
              <a:t>修订。</a:t>
            </a:r>
            <a:endParaRPr sz="1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124585">
              <a:lnSpc>
                <a:spcPct val="100000"/>
              </a:lnSpc>
              <a:spcBef>
                <a:spcPts val="1525"/>
              </a:spcBef>
            </a:pPr>
            <a:r>
              <a:rPr dirty="0" sz="2200" b="1">
                <a:solidFill>
                  <a:srgbClr val="0032CC"/>
                </a:solidFill>
                <a:latin typeface="Tahoma"/>
                <a:cs typeface="Tahoma"/>
              </a:rPr>
              <a:t>4.</a:t>
            </a:r>
            <a:r>
              <a:rPr dirty="0" sz="2200" spc="-20" b="1">
                <a:solidFill>
                  <a:srgbClr val="0032CC"/>
                </a:solidFill>
                <a:latin typeface="Tahoma"/>
                <a:cs typeface="Tahoma"/>
              </a:rPr>
              <a:t> </a:t>
            </a: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编制周期的障碍</a:t>
            </a:r>
            <a:endParaRPr sz="2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1095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技术标准</a:t>
            </a:r>
            <a:r>
              <a:rPr dirty="0" sz="1000" b="1">
                <a:latin typeface="Noto Serif CJK JP"/>
                <a:cs typeface="Noto Serif CJK JP"/>
              </a:rPr>
              <a:t>制修</a:t>
            </a:r>
            <a:r>
              <a:rPr dirty="0" sz="1000" spc="5" b="1">
                <a:latin typeface="Noto Serif CJK JP"/>
                <a:cs typeface="Noto Serif CJK JP"/>
              </a:rPr>
              <a:t>订的周期</a:t>
            </a:r>
            <a:r>
              <a:rPr dirty="0" sz="1000" b="1">
                <a:latin typeface="Noto Serif CJK JP"/>
                <a:cs typeface="Noto Serif CJK JP"/>
              </a:rPr>
              <a:t>长短</a:t>
            </a:r>
            <a:r>
              <a:rPr dirty="0" sz="1000" spc="5" b="1">
                <a:latin typeface="Noto Serif CJK JP"/>
                <a:cs typeface="Noto Serif CJK JP"/>
              </a:rPr>
              <a:t>，直关新</a:t>
            </a:r>
            <a:r>
              <a:rPr dirty="0" sz="1000" b="1">
                <a:latin typeface="Noto Serif CJK JP"/>
                <a:cs typeface="Noto Serif CJK JP"/>
              </a:rPr>
              <a:t>科技</a:t>
            </a:r>
            <a:r>
              <a:rPr dirty="0" sz="1000" spc="5" b="1">
                <a:latin typeface="Noto Serif CJK JP"/>
                <a:cs typeface="Noto Serif CJK JP"/>
              </a:rPr>
              <a:t>成果转化</a:t>
            </a:r>
            <a:r>
              <a:rPr dirty="0" sz="1000" b="1">
                <a:latin typeface="Noto Serif CJK JP"/>
                <a:cs typeface="Noto Serif CJK JP"/>
              </a:rPr>
              <a:t>为生</a:t>
            </a:r>
            <a:r>
              <a:rPr dirty="0" sz="1000" spc="5" b="1">
                <a:latin typeface="Noto Serif CJK JP"/>
                <a:cs typeface="Noto Serif CJK JP"/>
              </a:rPr>
              <a:t>产力的成</a:t>
            </a:r>
            <a:r>
              <a:rPr dirty="0" sz="1000" b="1">
                <a:latin typeface="Noto Serif CJK JP"/>
                <a:cs typeface="Noto Serif CJK JP"/>
              </a:rPr>
              <a:t>败</a:t>
            </a:r>
            <a:r>
              <a:rPr dirty="0" sz="1000" spc="-5" b="1">
                <a:latin typeface="Noto Serif CJK JP"/>
                <a:cs typeface="Noto Serif CJK JP"/>
              </a:rPr>
              <a:t>。</a:t>
            </a:r>
            <a:r>
              <a:rPr dirty="0" sz="1000" b="1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439420" indent="-172085">
              <a:lnSpc>
                <a:spcPct val="100000"/>
              </a:lnSpc>
              <a:spcBef>
                <a:spcPts val="72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科技成果</a:t>
            </a:r>
            <a:r>
              <a:rPr dirty="0" sz="1000" b="1">
                <a:latin typeface="Noto Serif CJK JP"/>
                <a:cs typeface="Noto Serif CJK JP"/>
              </a:rPr>
              <a:t>的生</a:t>
            </a:r>
            <a:r>
              <a:rPr dirty="0" sz="1000" spc="5" b="1">
                <a:latin typeface="Noto Serif CJK JP"/>
                <a:cs typeface="Noto Serif CJK JP"/>
              </a:rPr>
              <a:t>命是短暂</a:t>
            </a:r>
            <a:r>
              <a:rPr dirty="0" sz="1000" b="1">
                <a:latin typeface="Noto Serif CJK JP"/>
                <a:cs typeface="Noto Serif CJK JP"/>
              </a:rPr>
              <a:t>的，</a:t>
            </a:r>
            <a:r>
              <a:rPr dirty="0" sz="1000" spc="5" b="1">
                <a:latin typeface="Noto Serif CJK JP"/>
                <a:cs typeface="Noto Serif CJK JP"/>
              </a:rPr>
              <a:t>不能快速</a:t>
            </a:r>
            <a:r>
              <a:rPr dirty="0" sz="1000" b="1">
                <a:latin typeface="Noto Serif CJK JP"/>
                <a:cs typeface="Noto Serif CJK JP"/>
              </a:rPr>
              <a:t>地转</a:t>
            </a:r>
            <a:r>
              <a:rPr dirty="0" sz="1000" spc="5" b="1">
                <a:latin typeface="Noto Serif CJK JP"/>
                <a:cs typeface="Noto Serif CJK JP"/>
              </a:rPr>
              <a:t>换往往成</a:t>
            </a:r>
            <a:r>
              <a:rPr dirty="0" sz="1000" b="1">
                <a:latin typeface="Noto Serif CJK JP"/>
                <a:cs typeface="Noto Serif CJK JP"/>
              </a:rPr>
              <a:t>为没</a:t>
            </a:r>
            <a:r>
              <a:rPr dirty="0" sz="1000" spc="5" b="1">
                <a:latin typeface="Noto Serif CJK JP"/>
                <a:cs typeface="Noto Serif CJK JP"/>
              </a:rPr>
              <a:t>有意义的</a:t>
            </a:r>
            <a:r>
              <a:rPr dirty="0" sz="1000" b="1">
                <a:latin typeface="Noto Serif CJK JP"/>
                <a:cs typeface="Noto Serif CJK JP"/>
              </a:rPr>
              <a:t>转换。</a:t>
            </a:r>
            <a:endParaRPr sz="10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164590">
              <a:lnSpc>
                <a:spcPct val="100000"/>
              </a:lnSpc>
              <a:spcBef>
                <a:spcPts val="1525"/>
              </a:spcBef>
            </a:pPr>
            <a:r>
              <a:rPr dirty="0" sz="2200" b="1">
                <a:solidFill>
                  <a:srgbClr val="0032CC"/>
                </a:solidFill>
                <a:latin typeface="Tahoma"/>
                <a:cs typeface="Tahoma"/>
              </a:rPr>
              <a:t>5.</a:t>
            </a: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知识产权的障碍</a:t>
            </a:r>
            <a:endParaRPr sz="2200">
              <a:latin typeface="Noto Serif CJK JP"/>
              <a:cs typeface="Noto Serif CJK JP"/>
            </a:endParaRPr>
          </a:p>
          <a:p>
            <a:pPr marL="439420" marR="280035" indent="-171450">
              <a:lnSpc>
                <a:spcPct val="110000"/>
              </a:lnSpc>
              <a:spcBef>
                <a:spcPts val="990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40055" algn="l"/>
              </a:tabLst>
            </a:pPr>
            <a:r>
              <a:rPr dirty="0" sz="900" spc="5" b="1">
                <a:latin typeface="Noto Serif CJK JP"/>
                <a:cs typeface="Noto Serif CJK JP"/>
              </a:rPr>
              <a:t>专利形式的科技成果快速转换为技术标准</a:t>
            </a:r>
            <a:r>
              <a:rPr dirty="0" sz="900" b="1">
                <a:latin typeface="Noto Serif CJK JP"/>
                <a:cs typeface="Noto Serif CJK JP"/>
              </a:rPr>
              <a:t>是</a:t>
            </a:r>
            <a:r>
              <a:rPr dirty="0" sz="900" spc="-35" b="1">
                <a:latin typeface="Noto Serif CJK JP"/>
                <a:cs typeface="Noto Serif CJK JP"/>
              </a:rPr>
              <a:t> </a:t>
            </a:r>
            <a:r>
              <a:rPr dirty="0" sz="900" spc="5" b="1">
                <a:latin typeface="Noto Serif CJK JP"/>
                <a:cs typeface="Noto Serif CJK JP"/>
              </a:rPr>
              <a:t>非常重要的科技成果转换。缺乏 健全合理的知识</a:t>
            </a:r>
            <a:r>
              <a:rPr dirty="0" sz="900" b="1">
                <a:latin typeface="Noto Serif CJK JP"/>
                <a:cs typeface="Noto Serif CJK JP"/>
              </a:rPr>
              <a:t>产</a:t>
            </a:r>
            <a:r>
              <a:rPr dirty="0" sz="900" spc="15" b="1">
                <a:latin typeface="Noto Serif CJK JP"/>
                <a:cs typeface="Noto Serif CJK JP"/>
              </a:rPr>
              <a:t> </a:t>
            </a:r>
            <a:r>
              <a:rPr dirty="0" sz="900" spc="5" b="1">
                <a:latin typeface="Noto Serif CJK JP"/>
                <a:cs typeface="Noto Serif CJK JP"/>
              </a:rPr>
              <a:t>权政策，则无法处理好专利许可与标准使用的</a:t>
            </a:r>
            <a:r>
              <a:rPr dirty="0" sz="900" b="1">
                <a:latin typeface="Noto Serif CJK JP"/>
                <a:cs typeface="Noto Serif CJK JP"/>
              </a:rPr>
              <a:t>矛</a:t>
            </a:r>
            <a:r>
              <a:rPr dirty="0" sz="900" spc="30" b="1">
                <a:latin typeface="Noto Serif CJK JP"/>
                <a:cs typeface="Noto Serif CJK JP"/>
              </a:rPr>
              <a:t> </a:t>
            </a:r>
            <a:r>
              <a:rPr dirty="0" sz="900" spc="5" b="1">
                <a:latin typeface="Noto Serif CJK JP"/>
                <a:cs typeface="Noto Serif CJK JP"/>
              </a:rPr>
              <a:t>盾，专 利技术就不能快速有效地转换为技术标准。</a:t>
            </a:r>
            <a:endParaRPr sz="900">
              <a:latin typeface="Noto Serif CJK JP"/>
              <a:cs typeface="Noto Serif CJK JP"/>
            </a:endParaRPr>
          </a:p>
          <a:p>
            <a:pPr algn="just" marL="439420" marR="28003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73709" algn="l"/>
              </a:tabLst>
            </a:pPr>
            <a:r>
              <a:rPr dirty="0"/>
              <a:t>	</a:t>
            </a:r>
            <a:r>
              <a:rPr dirty="0" sz="900" spc="5" b="1">
                <a:latin typeface="Noto Serif CJK JP"/>
                <a:cs typeface="Noto Serif CJK JP"/>
              </a:rPr>
              <a:t>随着科学技术的高速发展、知识产权战略的实施以及人们法律意识的加强， 我国的专利申请受理及</a:t>
            </a:r>
            <a:r>
              <a:rPr dirty="0" sz="900" b="1">
                <a:latin typeface="Noto Serif CJK JP"/>
                <a:cs typeface="Noto Serif CJK JP"/>
              </a:rPr>
              <a:t>授</a:t>
            </a:r>
            <a:r>
              <a:rPr dirty="0" sz="900" spc="-45" b="1">
                <a:latin typeface="Noto Serif CJK JP"/>
                <a:cs typeface="Noto Serif CJK JP"/>
              </a:rPr>
              <a:t> </a:t>
            </a:r>
            <a:r>
              <a:rPr dirty="0" sz="900" spc="5" b="1">
                <a:latin typeface="Noto Serif CJK JP"/>
                <a:cs typeface="Noto Serif CJK JP"/>
              </a:rPr>
              <a:t>权数量均呈急剧上升趋势，专利技术产出在未来科 技成果产出中的比例必将持续加大。对标准化</a:t>
            </a:r>
            <a:r>
              <a:rPr dirty="0" sz="900" b="1">
                <a:latin typeface="Noto Serif CJK JP"/>
                <a:cs typeface="Noto Serif CJK JP"/>
              </a:rPr>
              <a:t>而</a:t>
            </a:r>
            <a:r>
              <a:rPr dirty="0" sz="900" spc="-35" b="1">
                <a:latin typeface="Noto Serif CJK JP"/>
                <a:cs typeface="Noto Serif CJK JP"/>
              </a:rPr>
              <a:t> </a:t>
            </a:r>
            <a:r>
              <a:rPr dirty="0" sz="900" spc="5" b="1">
                <a:latin typeface="Noto Serif CJK JP"/>
                <a:cs typeface="Noto Serif CJK JP"/>
              </a:rPr>
              <a:t>言，如果技术标准要求技术 先进，那么完全绕开专利技术是不可能的。</a:t>
            </a:r>
            <a:endParaRPr sz="900">
              <a:latin typeface="Noto Serif CJK JP"/>
              <a:cs typeface="Noto Serif CJK JP"/>
            </a:endParaRPr>
          </a:p>
          <a:p>
            <a:pPr algn="just" marL="439420" marR="272415" indent="-171450">
              <a:lnSpc>
                <a:spcPct val="110000"/>
              </a:lnSpc>
              <a:spcBef>
                <a:spcPts val="600"/>
              </a:spcBef>
              <a:buClr>
                <a:srgbClr val="3232CC"/>
              </a:buClr>
              <a:buSzPct val="77777"/>
              <a:buFont typeface="Wingdings"/>
              <a:buChar char=""/>
              <a:tabLst>
                <a:tab pos="440055" algn="l"/>
              </a:tabLst>
            </a:pPr>
            <a:r>
              <a:rPr dirty="0" sz="900" spc="5" b="1">
                <a:latin typeface="Noto Serif CJK JP"/>
                <a:cs typeface="Noto Serif CJK JP"/>
              </a:rPr>
              <a:t>但是专利技术要有效、快速</a:t>
            </a:r>
            <a:r>
              <a:rPr dirty="0" sz="900" b="1">
                <a:latin typeface="Noto Serif CJK JP"/>
                <a:cs typeface="Noto Serif CJK JP"/>
              </a:rPr>
              <a:t>地</a:t>
            </a:r>
            <a:r>
              <a:rPr dirty="0" sz="900" spc="-30" b="1">
                <a:latin typeface="Noto Serif CJK JP"/>
                <a:cs typeface="Noto Serif CJK JP"/>
              </a:rPr>
              <a:t> </a:t>
            </a:r>
            <a:r>
              <a:rPr dirty="0" sz="900" spc="5" b="1">
                <a:latin typeface="Noto Serif CJK JP"/>
                <a:cs typeface="Noto Serif CJK JP"/>
              </a:rPr>
              <a:t>转换为技术标准，必须处理好知识产权许可问 题。</a:t>
            </a:r>
            <a:r>
              <a:rPr dirty="0" sz="900" b="1">
                <a:latin typeface="Tahoma"/>
                <a:cs typeface="Tahoma"/>
              </a:rPr>
              <a:t>ISO</a:t>
            </a:r>
            <a:r>
              <a:rPr dirty="0" sz="900" spc="5" b="1">
                <a:latin typeface="Noto Serif CJK JP"/>
                <a:cs typeface="Noto Serif CJK JP"/>
              </a:rPr>
              <a:t>、</a:t>
            </a:r>
            <a:r>
              <a:rPr dirty="0" sz="900" spc="-5" b="1">
                <a:latin typeface="Tahoma"/>
                <a:cs typeface="Tahoma"/>
              </a:rPr>
              <a:t>IEC</a:t>
            </a:r>
            <a:r>
              <a:rPr dirty="0" sz="900" spc="5" b="1">
                <a:latin typeface="Noto Serif CJK JP"/>
                <a:cs typeface="Noto Serif CJK JP"/>
              </a:rPr>
              <a:t>、</a:t>
            </a:r>
            <a:r>
              <a:rPr dirty="0" sz="900" b="1">
                <a:latin typeface="Tahoma"/>
                <a:cs typeface="Tahoma"/>
              </a:rPr>
              <a:t>ITU</a:t>
            </a:r>
            <a:r>
              <a:rPr dirty="0" sz="900" spc="-45" b="1">
                <a:latin typeface="Tahoma"/>
                <a:cs typeface="Tahoma"/>
              </a:rPr>
              <a:t> </a:t>
            </a:r>
            <a:r>
              <a:rPr dirty="0" sz="900" spc="5" b="1">
                <a:latin typeface="Noto Serif CJK JP"/>
                <a:cs typeface="Noto Serif CJK JP"/>
              </a:rPr>
              <a:t>、</a:t>
            </a:r>
            <a:r>
              <a:rPr dirty="0" sz="900" spc="-5" b="1">
                <a:latin typeface="Tahoma"/>
                <a:cs typeface="Tahoma"/>
              </a:rPr>
              <a:t>IEEE</a:t>
            </a:r>
            <a:r>
              <a:rPr dirty="0" sz="900" spc="5" b="1">
                <a:latin typeface="Noto Serif CJK JP"/>
                <a:cs typeface="Noto Serif CJK JP"/>
              </a:rPr>
              <a:t>都制定了各自的知识产权政策，</a:t>
            </a:r>
            <a:r>
              <a:rPr dirty="0" sz="900" b="1">
                <a:latin typeface="Noto Serif CJK JP"/>
                <a:cs typeface="Noto Serif CJK JP"/>
              </a:rPr>
              <a:t>包</a:t>
            </a:r>
            <a:r>
              <a:rPr dirty="0" sz="900" spc="15" b="1">
                <a:latin typeface="Noto Serif CJK JP"/>
                <a:cs typeface="Noto Serif CJK JP"/>
              </a:rPr>
              <a:t> </a:t>
            </a:r>
            <a:r>
              <a:rPr dirty="0" sz="900" spc="5" b="1">
                <a:latin typeface="Noto Serif CJK JP"/>
                <a:cs typeface="Noto Serif CJK JP"/>
              </a:rPr>
              <a:t>括：专利信 息尽早披露原则，要求权利人进行声</a:t>
            </a:r>
            <a:r>
              <a:rPr dirty="0" sz="900" b="1">
                <a:latin typeface="Noto Serif CJK JP"/>
                <a:cs typeface="Noto Serif CJK JP"/>
              </a:rPr>
              <a:t>明</a:t>
            </a:r>
            <a:r>
              <a:rPr dirty="0" sz="900" spc="-30" b="1">
                <a:latin typeface="Noto Serif CJK JP"/>
                <a:cs typeface="Noto Serif CJK JP"/>
              </a:rPr>
              <a:t> </a:t>
            </a:r>
            <a:r>
              <a:rPr dirty="0" sz="900" spc="5" b="1">
                <a:latin typeface="Noto Serif CJK JP"/>
                <a:cs typeface="Noto Serif CJK JP"/>
              </a:rPr>
              <a:t>的原则，标准化组织进行免责公告，  标准出版后专利问题处理等方面。</a:t>
            </a:r>
            <a:endParaRPr sz="9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</a:pPr>
            <a:r>
              <a:rPr dirty="0" sz="1600" spc="5" b="1">
                <a:latin typeface="Noto Serif CJK JP"/>
                <a:cs typeface="Noto Serif CJK JP"/>
              </a:rPr>
              <a:t>《国家标准涉及专利的管理规定（暂行）》</a:t>
            </a:r>
            <a:endParaRPr sz="1600">
              <a:latin typeface="Noto Serif CJK JP"/>
              <a:cs typeface="Noto Serif CJK JP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16023" y="2281427"/>
            <a:ext cx="2071877" cy="2315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96204" y="2395727"/>
            <a:ext cx="1610590" cy="1586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491614" y="5855589"/>
            <a:ext cx="4572000" cy="3429635"/>
            <a:chOff x="1491614" y="5855589"/>
            <a:chExt cx="4572000" cy="3429635"/>
          </a:xfrm>
        </p:grpSpPr>
        <p:sp>
          <p:nvSpPr>
            <p:cNvPr id="9" name="object 9"/>
            <p:cNvSpPr/>
            <p:nvPr/>
          </p:nvSpPr>
          <p:spPr>
            <a:xfrm>
              <a:off x="1491995" y="6319266"/>
              <a:ext cx="3561588" cy="5273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1995" y="5855970"/>
              <a:ext cx="3621786" cy="9517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73451" y="5855970"/>
              <a:ext cx="2609850" cy="3429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98091" y="5862066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 marL="352425">
              <a:lnSpc>
                <a:spcPct val="100000"/>
              </a:lnSpc>
              <a:spcBef>
                <a:spcPts val="1600"/>
              </a:spcBef>
            </a:pPr>
            <a:r>
              <a:rPr dirty="0" sz="1800" spc="5" b="1">
                <a:solidFill>
                  <a:srgbClr val="0032CC"/>
                </a:solidFill>
                <a:latin typeface="Noto Serif CJK JP"/>
                <a:cs typeface="Noto Serif CJK JP"/>
              </a:rPr>
              <a:t>国务院《深化标准化工作改革方案》</a:t>
            </a:r>
            <a:endParaRPr sz="1800">
              <a:latin typeface="Noto Serif CJK JP"/>
              <a:cs typeface="Noto Serif CJK JP"/>
            </a:endParaRPr>
          </a:p>
          <a:p>
            <a:pPr marL="2167890">
              <a:lnSpc>
                <a:spcPct val="100000"/>
              </a:lnSpc>
            </a:pPr>
            <a:r>
              <a:rPr dirty="0" sz="1800" b="1">
                <a:solidFill>
                  <a:srgbClr val="0032CC"/>
                </a:solidFill>
                <a:latin typeface="Tahoma"/>
                <a:cs typeface="Tahoma"/>
              </a:rPr>
              <a:t>——2015</a:t>
            </a:r>
            <a:r>
              <a:rPr dirty="0" sz="1800" spc="5" b="1">
                <a:solidFill>
                  <a:srgbClr val="0032CC"/>
                </a:solidFill>
                <a:latin typeface="Noto Serif CJK JP"/>
                <a:cs typeface="Noto Serif CJK JP"/>
              </a:rPr>
              <a:t>年</a:t>
            </a:r>
            <a:r>
              <a:rPr dirty="0" sz="1800" b="1">
                <a:solidFill>
                  <a:srgbClr val="0032CC"/>
                </a:solidFill>
                <a:latin typeface="Tahoma"/>
                <a:cs typeface="Tahoma"/>
              </a:rPr>
              <a:t>3</a:t>
            </a:r>
            <a:r>
              <a:rPr dirty="0" sz="1800" spc="5" b="1">
                <a:solidFill>
                  <a:srgbClr val="0032CC"/>
                </a:solidFill>
                <a:latin typeface="Noto Serif CJK JP"/>
                <a:cs typeface="Noto Serif CJK JP"/>
              </a:rPr>
              <a:t>月</a:t>
            </a:r>
            <a:r>
              <a:rPr dirty="0" sz="1800" b="1">
                <a:solidFill>
                  <a:srgbClr val="0032CC"/>
                </a:solidFill>
                <a:latin typeface="Tahoma"/>
                <a:cs typeface="Tahoma"/>
              </a:rPr>
              <a:t>1</a:t>
            </a:r>
            <a:r>
              <a:rPr dirty="0" sz="1800" spc="-5" b="1">
                <a:solidFill>
                  <a:srgbClr val="0032CC"/>
                </a:solidFill>
                <a:latin typeface="Tahoma"/>
                <a:cs typeface="Tahoma"/>
              </a:rPr>
              <a:t>1</a:t>
            </a:r>
            <a:r>
              <a:rPr dirty="0" sz="1800" b="1">
                <a:solidFill>
                  <a:srgbClr val="0032CC"/>
                </a:solidFill>
                <a:latin typeface="Noto Serif CJK JP"/>
                <a:cs typeface="Noto Serif CJK JP"/>
              </a:rPr>
              <a:t>日</a:t>
            </a:r>
            <a:endParaRPr sz="1800">
              <a:latin typeface="Noto Serif CJK JP"/>
              <a:cs typeface="Noto Serif CJK JP"/>
            </a:endParaRPr>
          </a:p>
          <a:p>
            <a:pPr marL="439420" marR="151130" indent="-171450">
              <a:lnSpc>
                <a:spcPct val="150000"/>
              </a:lnSpc>
              <a:spcBef>
                <a:spcPts val="520"/>
              </a:spcBef>
              <a:buClr>
                <a:srgbClr val="3232CC"/>
              </a:buClr>
              <a:buSzPct val="80000"/>
              <a:buFont typeface="Wingdings"/>
              <a:buChar char=""/>
              <a:tabLst>
                <a:tab pos="440055" algn="l"/>
              </a:tabLst>
            </a:pPr>
            <a:r>
              <a:rPr dirty="0" sz="1000" spc="5" b="1">
                <a:latin typeface="Noto Serif CJK JP"/>
                <a:cs typeface="Noto Serif CJK JP"/>
              </a:rPr>
              <a:t>（四）培育发展团体标准。</a:t>
            </a:r>
            <a:r>
              <a:rPr dirty="0" sz="1000" b="1">
                <a:latin typeface="Noto Serif CJK JP"/>
                <a:cs typeface="Noto Serif CJK JP"/>
              </a:rPr>
              <a:t>在</a:t>
            </a:r>
            <a:r>
              <a:rPr dirty="0" sz="1000" spc="5" b="1">
                <a:latin typeface="Noto Serif CJK JP"/>
                <a:cs typeface="Noto Serif CJK JP"/>
              </a:rPr>
              <a:t>标准</a:t>
            </a:r>
            <a:r>
              <a:rPr dirty="0" sz="1000" b="1">
                <a:latin typeface="Noto Serif CJK JP"/>
                <a:cs typeface="Noto Serif CJK JP"/>
              </a:rPr>
              <a:t>制</a:t>
            </a:r>
            <a:r>
              <a:rPr dirty="0" sz="1000" spc="5" b="1">
                <a:latin typeface="Noto Serif CJK JP"/>
                <a:cs typeface="Noto Serif CJK JP"/>
              </a:rPr>
              <a:t>定主</a:t>
            </a:r>
            <a:r>
              <a:rPr dirty="0" sz="1000" b="1">
                <a:latin typeface="Noto Serif CJK JP"/>
                <a:cs typeface="Noto Serif CJK JP"/>
              </a:rPr>
              <a:t>体</a:t>
            </a:r>
            <a:r>
              <a:rPr dirty="0" sz="1000" spc="5" b="1">
                <a:latin typeface="Noto Serif CJK JP"/>
                <a:cs typeface="Noto Serif CJK JP"/>
              </a:rPr>
              <a:t>上，鼓</a:t>
            </a:r>
            <a:r>
              <a:rPr dirty="0" sz="1000" b="1">
                <a:latin typeface="Noto Serif CJK JP"/>
                <a:cs typeface="Noto Serif CJK JP"/>
              </a:rPr>
              <a:t>励</a:t>
            </a:r>
            <a:r>
              <a:rPr dirty="0" sz="1000" spc="5" b="1">
                <a:latin typeface="Noto Serif CJK JP"/>
                <a:cs typeface="Noto Serif CJK JP"/>
              </a:rPr>
              <a:t>具备</a:t>
            </a:r>
            <a:r>
              <a:rPr dirty="0" sz="1000" b="1">
                <a:latin typeface="Noto Serif CJK JP"/>
                <a:cs typeface="Noto Serif CJK JP"/>
              </a:rPr>
              <a:t>相</a:t>
            </a:r>
            <a:r>
              <a:rPr dirty="0" sz="1000" spc="5" b="1">
                <a:latin typeface="Noto Serif CJK JP"/>
                <a:cs typeface="Noto Serif CJK JP"/>
              </a:rPr>
              <a:t>应能力的 学会、协会、商会、联合会</a:t>
            </a:r>
            <a:r>
              <a:rPr dirty="0" sz="1000" b="1">
                <a:latin typeface="Noto Serif CJK JP"/>
                <a:cs typeface="Noto Serif CJK JP"/>
              </a:rPr>
              <a:t>等</a:t>
            </a:r>
            <a:r>
              <a:rPr dirty="0" sz="1000" spc="5" b="1">
                <a:latin typeface="Noto Serif CJK JP"/>
                <a:cs typeface="Noto Serif CJK JP"/>
              </a:rPr>
              <a:t>社会</a:t>
            </a:r>
            <a:r>
              <a:rPr dirty="0" sz="1000" b="1">
                <a:latin typeface="Noto Serif CJK JP"/>
                <a:cs typeface="Noto Serif CJK JP"/>
              </a:rPr>
              <a:t>组</a:t>
            </a:r>
            <a:r>
              <a:rPr dirty="0" sz="1000" spc="5" b="1">
                <a:latin typeface="Noto Serif CJK JP"/>
                <a:cs typeface="Noto Serif CJK JP"/>
              </a:rPr>
              <a:t>织和</a:t>
            </a:r>
            <a:r>
              <a:rPr dirty="0" sz="1000" b="1">
                <a:latin typeface="Noto Serif CJK JP"/>
                <a:cs typeface="Noto Serif CJK JP"/>
              </a:rPr>
              <a:t>产</a:t>
            </a:r>
            <a:r>
              <a:rPr dirty="0" sz="1000" spc="5" b="1">
                <a:latin typeface="Noto Serif CJK JP"/>
                <a:cs typeface="Noto Serif CJK JP"/>
              </a:rPr>
              <a:t>业技术</a:t>
            </a:r>
            <a:r>
              <a:rPr dirty="0" sz="1000" b="1">
                <a:latin typeface="Noto Serif CJK JP"/>
                <a:cs typeface="Noto Serif CJK JP"/>
              </a:rPr>
              <a:t>联</a:t>
            </a:r>
            <a:r>
              <a:rPr dirty="0" sz="1000" spc="5" b="1">
                <a:latin typeface="Noto Serif CJK JP"/>
                <a:cs typeface="Noto Serif CJK JP"/>
              </a:rPr>
              <a:t>盟协</a:t>
            </a:r>
            <a:r>
              <a:rPr dirty="0" sz="1000" b="1">
                <a:latin typeface="Noto Serif CJK JP"/>
                <a:cs typeface="Noto Serif CJK JP"/>
              </a:rPr>
              <a:t>调</a:t>
            </a:r>
            <a:r>
              <a:rPr dirty="0" sz="1000" spc="5" b="1">
                <a:latin typeface="Noto Serif CJK JP"/>
                <a:cs typeface="Noto Serif CJK JP"/>
              </a:rPr>
              <a:t>相关市场 主体共同制定满足市场和创</a:t>
            </a:r>
            <a:r>
              <a:rPr dirty="0" sz="1000" b="1">
                <a:latin typeface="Noto Serif CJK JP"/>
                <a:cs typeface="Noto Serif CJK JP"/>
              </a:rPr>
              <a:t>新</a:t>
            </a:r>
            <a:r>
              <a:rPr dirty="0" sz="1000" spc="5" b="1">
                <a:latin typeface="Noto Serif CJK JP"/>
                <a:cs typeface="Noto Serif CJK JP"/>
              </a:rPr>
              <a:t>需要</a:t>
            </a:r>
            <a:r>
              <a:rPr dirty="0" sz="1000" b="1">
                <a:latin typeface="Noto Serif CJK JP"/>
                <a:cs typeface="Noto Serif CJK JP"/>
              </a:rPr>
              <a:t>的</a:t>
            </a:r>
            <a:r>
              <a:rPr dirty="0" sz="1000" spc="5" b="1">
                <a:latin typeface="Noto Serif CJK JP"/>
                <a:cs typeface="Noto Serif CJK JP"/>
              </a:rPr>
              <a:t>标准</a:t>
            </a:r>
            <a:r>
              <a:rPr dirty="0" sz="1000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latin typeface="Noto Serif CJK JP"/>
                <a:cs typeface="Noto Serif CJK JP"/>
              </a:rPr>
              <a:t>供市场</a:t>
            </a:r>
            <a:r>
              <a:rPr dirty="0" sz="1000" b="1">
                <a:latin typeface="Noto Serif CJK JP"/>
                <a:cs typeface="Noto Serif CJK JP"/>
              </a:rPr>
              <a:t>自</a:t>
            </a:r>
            <a:r>
              <a:rPr dirty="0" sz="1000" spc="5" b="1">
                <a:latin typeface="Noto Serif CJK JP"/>
                <a:cs typeface="Noto Serif CJK JP"/>
              </a:rPr>
              <a:t>愿选</a:t>
            </a:r>
            <a:r>
              <a:rPr dirty="0" sz="1000" b="1">
                <a:latin typeface="Noto Serif CJK JP"/>
                <a:cs typeface="Noto Serif CJK JP"/>
              </a:rPr>
              <a:t>用</a:t>
            </a:r>
            <a:r>
              <a:rPr dirty="0" sz="1000" spc="5" b="1">
                <a:latin typeface="Noto Serif CJK JP"/>
                <a:cs typeface="Noto Serif CJK JP"/>
              </a:rPr>
              <a:t>，增加标 准的有效供给。在标准管理</a:t>
            </a:r>
            <a:r>
              <a:rPr dirty="0" sz="1000" b="1">
                <a:latin typeface="Noto Serif CJK JP"/>
                <a:cs typeface="Noto Serif CJK JP"/>
              </a:rPr>
              <a:t>上</a:t>
            </a:r>
            <a:r>
              <a:rPr dirty="0" sz="1000" spc="5" b="1">
                <a:latin typeface="Noto Serif CJK JP"/>
                <a:cs typeface="Noto Serif CJK JP"/>
              </a:rPr>
              <a:t>，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对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团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体标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准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不设行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政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许可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，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由社会组 织和产业技术联盟自主制定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发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布，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通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过市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场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竞争优</a:t>
            </a:r>
            <a:r>
              <a:rPr dirty="0" sz="1000" b="1">
                <a:solidFill>
                  <a:srgbClr val="0032CC"/>
                </a:solidFill>
                <a:latin typeface="Noto Serif CJK JP"/>
                <a:cs typeface="Noto Serif CJK JP"/>
              </a:rPr>
              <a:t>胜</a:t>
            </a:r>
            <a:r>
              <a:rPr dirty="0" sz="1000" spc="5" b="1">
                <a:solidFill>
                  <a:srgbClr val="0032CC"/>
                </a:solidFill>
                <a:latin typeface="Noto Serif CJK JP"/>
                <a:cs typeface="Noto Serif CJK JP"/>
              </a:rPr>
              <a:t>劣汰</a:t>
            </a:r>
            <a:r>
              <a:rPr dirty="0" sz="1000" b="1">
                <a:latin typeface="Noto Serif CJK JP"/>
                <a:cs typeface="Noto Serif CJK JP"/>
              </a:rPr>
              <a:t>。</a:t>
            </a:r>
            <a:r>
              <a:rPr dirty="0" sz="1000" spc="5" b="1">
                <a:latin typeface="Noto Serif CJK JP"/>
                <a:cs typeface="Noto Serif CJK JP"/>
              </a:rPr>
              <a:t>国务院标 准化主管部门会同国务院有</a:t>
            </a:r>
            <a:r>
              <a:rPr dirty="0" sz="1000" b="1">
                <a:latin typeface="Noto Serif CJK JP"/>
                <a:cs typeface="Noto Serif CJK JP"/>
              </a:rPr>
              <a:t>关</a:t>
            </a:r>
            <a:r>
              <a:rPr dirty="0" sz="1000" spc="5" b="1">
                <a:latin typeface="Noto Serif CJK JP"/>
                <a:cs typeface="Noto Serif CJK JP"/>
              </a:rPr>
              <a:t>部门</a:t>
            </a:r>
            <a:r>
              <a:rPr dirty="0" sz="1000" b="1">
                <a:latin typeface="Noto Serif CJK JP"/>
                <a:cs typeface="Noto Serif CJK JP"/>
              </a:rPr>
              <a:t>制</a:t>
            </a:r>
            <a:r>
              <a:rPr dirty="0" sz="1000" spc="5" b="1">
                <a:latin typeface="Noto Serif CJK JP"/>
                <a:cs typeface="Noto Serif CJK JP"/>
              </a:rPr>
              <a:t>定团</a:t>
            </a:r>
            <a:r>
              <a:rPr dirty="0" sz="1000" b="1">
                <a:latin typeface="Noto Serif CJK JP"/>
                <a:cs typeface="Noto Serif CJK JP"/>
              </a:rPr>
              <a:t>体</a:t>
            </a:r>
            <a:r>
              <a:rPr dirty="0" sz="1000" spc="5" b="1">
                <a:latin typeface="Noto Serif CJK JP"/>
                <a:cs typeface="Noto Serif CJK JP"/>
              </a:rPr>
              <a:t>标准发</a:t>
            </a:r>
            <a:r>
              <a:rPr dirty="0" sz="1000" b="1">
                <a:latin typeface="Noto Serif CJK JP"/>
                <a:cs typeface="Noto Serif CJK JP"/>
              </a:rPr>
              <a:t>展</a:t>
            </a:r>
            <a:r>
              <a:rPr dirty="0" sz="1000" spc="5" b="1">
                <a:latin typeface="Noto Serif CJK JP"/>
                <a:cs typeface="Noto Serif CJK JP"/>
              </a:rPr>
              <a:t>指导</a:t>
            </a:r>
            <a:r>
              <a:rPr dirty="0" sz="1000" b="1">
                <a:latin typeface="Noto Serif CJK JP"/>
                <a:cs typeface="Noto Serif CJK JP"/>
              </a:rPr>
              <a:t>意</a:t>
            </a:r>
            <a:r>
              <a:rPr dirty="0" sz="1000" spc="5" b="1">
                <a:latin typeface="Noto Serif CJK JP"/>
                <a:cs typeface="Noto Serif CJK JP"/>
              </a:rPr>
              <a:t>见和标准 化良好行为规范，对团体标</a:t>
            </a:r>
            <a:r>
              <a:rPr dirty="0" sz="1000" b="1">
                <a:latin typeface="Noto Serif CJK JP"/>
                <a:cs typeface="Noto Serif CJK JP"/>
              </a:rPr>
              <a:t>准</a:t>
            </a:r>
            <a:r>
              <a:rPr dirty="0" sz="1000" spc="5" b="1">
                <a:latin typeface="Noto Serif CJK JP"/>
                <a:cs typeface="Noto Serif CJK JP"/>
              </a:rPr>
              <a:t>进行</a:t>
            </a:r>
            <a:r>
              <a:rPr dirty="0" sz="1000" b="1">
                <a:latin typeface="Noto Serif CJK JP"/>
                <a:cs typeface="Noto Serif CJK JP"/>
              </a:rPr>
              <a:t>必</a:t>
            </a:r>
            <a:r>
              <a:rPr dirty="0" sz="1000" spc="5" b="1">
                <a:latin typeface="Noto Serif CJK JP"/>
                <a:cs typeface="Noto Serif CJK JP"/>
              </a:rPr>
              <a:t>要的</a:t>
            </a:r>
            <a:r>
              <a:rPr dirty="0" sz="1000" b="1">
                <a:latin typeface="Noto Serif CJK JP"/>
                <a:cs typeface="Noto Serif CJK JP"/>
              </a:rPr>
              <a:t>规</a:t>
            </a:r>
            <a:r>
              <a:rPr dirty="0" sz="1000" spc="5" b="1">
                <a:latin typeface="Noto Serif CJK JP"/>
                <a:cs typeface="Noto Serif CJK JP"/>
              </a:rPr>
              <a:t>范、引</a:t>
            </a:r>
            <a:r>
              <a:rPr dirty="0" sz="1000" b="1">
                <a:latin typeface="Noto Serif CJK JP"/>
                <a:cs typeface="Noto Serif CJK JP"/>
              </a:rPr>
              <a:t>导</a:t>
            </a:r>
            <a:r>
              <a:rPr dirty="0" sz="1000" spc="5" b="1">
                <a:latin typeface="Noto Serif CJK JP"/>
                <a:cs typeface="Noto Serif CJK JP"/>
              </a:rPr>
              <a:t>和监</a:t>
            </a:r>
            <a:r>
              <a:rPr dirty="0" sz="1000" b="1">
                <a:latin typeface="Noto Serif CJK JP"/>
                <a:cs typeface="Noto Serif CJK JP"/>
              </a:rPr>
              <a:t>督</a:t>
            </a:r>
            <a:r>
              <a:rPr dirty="0" sz="1000" spc="5" b="1">
                <a:latin typeface="Noto Serif CJK JP"/>
                <a:cs typeface="Noto Serif CJK JP"/>
              </a:rPr>
              <a:t>。在工作 </a:t>
            </a:r>
            <a:r>
              <a:rPr dirty="0" sz="1000" spc="5" b="1">
                <a:latin typeface="Noto Serif CJK JP"/>
                <a:cs typeface="Noto Serif CJK JP"/>
              </a:rPr>
              <a:t>推进上，</a:t>
            </a:r>
            <a:r>
              <a:rPr dirty="0" sz="1000" b="1">
                <a:latin typeface="Noto Serif CJK JP"/>
                <a:cs typeface="Noto Serif CJK JP"/>
              </a:rPr>
              <a:t>选择</a:t>
            </a:r>
            <a:r>
              <a:rPr dirty="0" sz="1000" spc="5" b="1">
                <a:latin typeface="Noto Serif CJK JP"/>
                <a:cs typeface="Noto Serif CJK JP"/>
              </a:rPr>
              <a:t>市场化程</a:t>
            </a:r>
            <a:r>
              <a:rPr dirty="0" sz="1000" b="1">
                <a:latin typeface="Noto Serif CJK JP"/>
                <a:cs typeface="Noto Serif CJK JP"/>
              </a:rPr>
              <a:t>度高</a:t>
            </a:r>
            <a:r>
              <a:rPr dirty="0" sz="1000" spc="5" b="1">
                <a:latin typeface="Noto Serif CJK JP"/>
                <a:cs typeface="Noto Serif CJK JP"/>
              </a:rPr>
              <a:t>、技术创</a:t>
            </a:r>
            <a:r>
              <a:rPr dirty="0" sz="1000" b="1">
                <a:latin typeface="Noto Serif CJK JP"/>
                <a:cs typeface="Noto Serif CJK JP"/>
              </a:rPr>
              <a:t>新活</a:t>
            </a:r>
            <a:r>
              <a:rPr dirty="0" sz="1000" spc="5" b="1">
                <a:latin typeface="Noto Serif CJK JP"/>
                <a:cs typeface="Noto Serif CJK JP"/>
              </a:rPr>
              <a:t>跃、产品</a:t>
            </a:r>
            <a:r>
              <a:rPr dirty="0" sz="1000" b="1">
                <a:latin typeface="Noto Serif CJK JP"/>
                <a:cs typeface="Noto Serif CJK JP"/>
              </a:rPr>
              <a:t>类标</a:t>
            </a:r>
            <a:r>
              <a:rPr dirty="0" sz="1000" spc="5" b="1">
                <a:latin typeface="Noto Serif CJK JP"/>
                <a:cs typeface="Noto Serif CJK JP"/>
              </a:rPr>
              <a:t>准较多的</a:t>
            </a:r>
            <a:r>
              <a:rPr dirty="0" sz="1000" b="1">
                <a:latin typeface="Noto Serif CJK JP"/>
                <a:cs typeface="Noto Serif CJK JP"/>
              </a:rPr>
              <a:t>领域， </a:t>
            </a:r>
            <a:r>
              <a:rPr dirty="0" sz="1000" spc="5" b="1">
                <a:latin typeface="Noto Serif CJK JP"/>
                <a:cs typeface="Noto Serif CJK JP"/>
              </a:rPr>
              <a:t>先行开展</a:t>
            </a:r>
            <a:r>
              <a:rPr dirty="0" sz="1000" b="1">
                <a:latin typeface="Noto Serif CJK JP"/>
                <a:cs typeface="Noto Serif CJK JP"/>
              </a:rPr>
              <a:t>团体</a:t>
            </a:r>
            <a:r>
              <a:rPr dirty="0" sz="1000" spc="5" b="1">
                <a:latin typeface="Noto Serif CJK JP"/>
                <a:cs typeface="Noto Serif CJK JP"/>
              </a:rPr>
              <a:t>标准试点</a:t>
            </a:r>
            <a:r>
              <a:rPr dirty="0" sz="1000" b="1">
                <a:latin typeface="Noto Serif CJK JP"/>
                <a:cs typeface="Noto Serif CJK JP"/>
              </a:rPr>
              <a:t>工作</a:t>
            </a:r>
            <a:r>
              <a:rPr dirty="0" sz="1000" spc="5" b="1">
                <a:latin typeface="Noto Serif CJK JP"/>
                <a:cs typeface="Noto Serif CJK JP"/>
              </a:rPr>
              <a:t>。</a:t>
            </a:r>
            <a:r>
              <a:rPr dirty="0" sz="1000" spc="5" b="1">
                <a:solidFill>
                  <a:srgbClr val="FF0000"/>
                </a:solidFill>
                <a:latin typeface="Noto Serif CJK JP"/>
                <a:cs typeface="Noto Serif CJK JP"/>
              </a:rPr>
              <a:t>支持专</a:t>
            </a:r>
            <a:r>
              <a:rPr dirty="0" sz="1000" b="1">
                <a:solidFill>
                  <a:srgbClr val="FF0000"/>
                </a:solidFill>
                <a:latin typeface="Noto Serif CJK JP"/>
                <a:cs typeface="Noto Serif CJK JP"/>
              </a:rPr>
              <a:t>利融</a:t>
            </a:r>
            <a:r>
              <a:rPr dirty="0" sz="1000" spc="5" b="1">
                <a:solidFill>
                  <a:srgbClr val="FF0000"/>
                </a:solidFill>
                <a:latin typeface="Noto Serif CJK JP"/>
                <a:cs typeface="Noto Serif CJK JP"/>
              </a:rPr>
              <a:t>入团体标</a:t>
            </a:r>
            <a:r>
              <a:rPr dirty="0" sz="1000" b="1">
                <a:solidFill>
                  <a:srgbClr val="FF0000"/>
                </a:solidFill>
                <a:latin typeface="Noto Serif CJK JP"/>
                <a:cs typeface="Noto Serif CJK JP"/>
              </a:rPr>
              <a:t>准，</a:t>
            </a:r>
            <a:r>
              <a:rPr dirty="0" sz="1000" spc="5" b="1">
                <a:solidFill>
                  <a:srgbClr val="FF0000"/>
                </a:solidFill>
                <a:latin typeface="Noto Serif CJK JP"/>
                <a:cs typeface="Noto Serif CJK JP"/>
              </a:rPr>
              <a:t>推动技术</a:t>
            </a:r>
            <a:r>
              <a:rPr dirty="0" sz="1000" b="1">
                <a:solidFill>
                  <a:srgbClr val="FF0000"/>
                </a:solidFill>
                <a:latin typeface="Noto Serif CJK JP"/>
                <a:cs typeface="Noto Serif CJK JP"/>
              </a:rPr>
              <a:t>进步。</a:t>
            </a:r>
            <a:endParaRPr sz="10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614" y="5855589"/>
            <a:ext cx="4572635" cy="3429000"/>
            <a:chOff x="1491614" y="5855589"/>
            <a:chExt cx="4572635" cy="3429000"/>
          </a:xfrm>
        </p:grpSpPr>
        <p:sp>
          <p:nvSpPr>
            <p:cNvPr id="7" name="object 7"/>
            <p:cNvSpPr/>
            <p:nvPr/>
          </p:nvSpPr>
          <p:spPr>
            <a:xfrm>
              <a:off x="1491995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5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5" y="6080760"/>
              <a:ext cx="4572000" cy="29801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8091" y="5862066"/>
              <a:ext cx="4559300" cy="3416300"/>
            </a:xfrm>
            <a:custGeom>
              <a:avLst/>
              <a:gdLst/>
              <a:ahLst/>
              <a:cxnLst/>
              <a:rect l="l" t="t" r="r" b="b"/>
              <a:pathLst>
                <a:path w="4559300" h="3416300">
                  <a:moveTo>
                    <a:pt x="4559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4559046" y="3416046"/>
                  </a:lnTo>
                  <a:lnTo>
                    <a:pt x="4559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4572000" cy="3307079"/>
            <a:chOff x="1491996" y="1405127"/>
            <a:chExt cx="4572000" cy="3307079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91996" y="2130551"/>
              <a:ext cx="4572000" cy="25816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50" spc="5" b="1">
                <a:latin typeface="Noto Serif CJK JP"/>
                <a:cs typeface="Noto Serif CJK JP"/>
              </a:rPr>
              <a:t>高通反垄断案</a:t>
            </a:r>
            <a:endParaRPr sz="1650">
              <a:latin typeface="Noto Serif CJK JP"/>
              <a:cs typeface="Noto Serif CJK JP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91996" y="5855970"/>
            <a:ext cx="4572000" cy="3429000"/>
            <a:chOff x="1491996" y="5855970"/>
            <a:chExt cx="4572000" cy="3429000"/>
          </a:xfrm>
        </p:grpSpPr>
        <p:sp>
          <p:nvSpPr>
            <p:cNvPr id="8" name="object 8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1996" y="6473952"/>
              <a:ext cx="4572000" cy="28110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50" spc="5" b="1">
                <a:latin typeface="Noto Serif CJK JP"/>
                <a:cs typeface="Noto Serif CJK JP"/>
              </a:rPr>
              <a:t>高通反垄断案</a:t>
            </a:r>
            <a:endParaRPr sz="165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02108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solidFill>
                  <a:srgbClr val="0032CC"/>
                </a:solidFill>
                <a:latin typeface="Noto Sans Mono CJK HK"/>
                <a:cs typeface="Noto Sans Mono CJK HK"/>
              </a:rPr>
              <a:t>科技成果转化为标准</a:t>
            </a:r>
            <a:endParaRPr sz="2200">
              <a:latin typeface="Noto Sans Mono CJK HK"/>
              <a:cs typeface="Noto Sans Mono CJK HK"/>
            </a:endParaRPr>
          </a:p>
          <a:p>
            <a:pPr marL="439420" indent="-172085">
              <a:lnSpc>
                <a:spcPct val="100000"/>
              </a:lnSpc>
              <a:spcBef>
                <a:spcPts val="109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时机恰好</a:t>
            </a:r>
            <a:endParaRPr sz="14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770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中国制造</a:t>
            </a:r>
            <a:r>
              <a:rPr dirty="0" sz="1200" b="1">
                <a:latin typeface="Tahoma"/>
                <a:cs typeface="Tahoma"/>
              </a:rPr>
              <a:t>→</a:t>
            </a:r>
            <a:r>
              <a:rPr dirty="0" sz="1200" spc="5" b="1">
                <a:latin typeface="Noto Serif CJK JP"/>
                <a:cs typeface="Noto Serif CJK JP"/>
              </a:rPr>
              <a:t>中国创造</a:t>
            </a:r>
            <a:endParaRPr sz="1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45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意义重大</a:t>
            </a:r>
            <a:endParaRPr sz="14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65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障碍明显：</a:t>
            </a:r>
            <a:endParaRPr sz="1400">
              <a:latin typeface="Noto Serif CJK JP"/>
              <a:cs typeface="Noto Serif CJK JP"/>
            </a:endParaRPr>
          </a:p>
          <a:p>
            <a:pPr lvl="1" marL="640080" marR="389255" indent="-143510">
              <a:lnSpc>
                <a:spcPct val="110000"/>
              </a:lnSpc>
              <a:spcBef>
                <a:spcPts val="630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政府标准（国标、行标、地标）：机制落后，缺乏活 力，跟不上节奏，无法担负收割重任</a:t>
            </a:r>
            <a:endParaRPr sz="1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74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解决之道：</a:t>
            </a:r>
            <a:endParaRPr sz="1400">
              <a:latin typeface="Noto Serif CJK JP"/>
              <a:cs typeface="Noto Serif CJK JP"/>
            </a:endParaRPr>
          </a:p>
          <a:p>
            <a:pPr lvl="1" marL="640080" indent="-143510">
              <a:lnSpc>
                <a:spcPct val="100000"/>
              </a:lnSpc>
              <a:spcBef>
                <a:spcPts val="770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市场标准（团标、企标、国际标）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862070" cy="1223645"/>
            <a:chOff x="1491996" y="5855970"/>
            <a:chExt cx="3862070" cy="1223645"/>
          </a:xfrm>
        </p:grpSpPr>
        <p:sp>
          <p:nvSpPr>
            <p:cNvPr id="7" name="object 7"/>
            <p:cNvSpPr/>
            <p:nvPr/>
          </p:nvSpPr>
          <p:spPr>
            <a:xfrm>
              <a:off x="1491996" y="6320028"/>
              <a:ext cx="3561588" cy="526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96262" y="6608863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4">
                  <a:moveTo>
                    <a:pt x="136486" y="431299"/>
                  </a:moveTo>
                  <a:lnTo>
                    <a:pt x="172212" y="464020"/>
                  </a:lnTo>
                  <a:lnTo>
                    <a:pt x="164592" y="456400"/>
                  </a:lnTo>
                  <a:lnTo>
                    <a:pt x="163068" y="455638"/>
                  </a:lnTo>
                  <a:lnTo>
                    <a:pt x="155448" y="448018"/>
                  </a:lnTo>
                  <a:lnTo>
                    <a:pt x="153924" y="447256"/>
                  </a:lnTo>
                  <a:lnTo>
                    <a:pt x="146304" y="439636"/>
                  </a:lnTo>
                  <a:lnTo>
                    <a:pt x="144780" y="438874"/>
                  </a:lnTo>
                  <a:lnTo>
                    <a:pt x="137922" y="432016"/>
                  </a:lnTo>
                  <a:lnTo>
                    <a:pt x="136486" y="431299"/>
                  </a:lnTo>
                  <a:close/>
                </a:path>
                <a:path w="344805" h="464184">
                  <a:moveTo>
                    <a:pt x="127326" y="422908"/>
                  </a:moveTo>
                  <a:lnTo>
                    <a:pt x="135958" y="430815"/>
                  </a:lnTo>
                  <a:lnTo>
                    <a:pt x="128778" y="423634"/>
                  </a:lnTo>
                  <a:lnTo>
                    <a:pt x="127326" y="422908"/>
                  </a:lnTo>
                  <a:close/>
                </a:path>
                <a:path w="344805" h="464184">
                  <a:moveTo>
                    <a:pt x="118166" y="414518"/>
                  </a:moveTo>
                  <a:lnTo>
                    <a:pt x="126894" y="422513"/>
                  </a:lnTo>
                  <a:lnTo>
                    <a:pt x="119634" y="415252"/>
                  </a:lnTo>
                  <a:lnTo>
                    <a:pt x="118166" y="414518"/>
                  </a:lnTo>
                  <a:close/>
                </a:path>
                <a:path w="344805" h="464184">
                  <a:moveTo>
                    <a:pt x="109006" y="406128"/>
                  </a:moveTo>
                  <a:lnTo>
                    <a:pt x="117831" y="414211"/>
                  </a:lnTo>
                  <a:lnTo>
                    <a:pt x="110490" y="406870"/>
                  </a:lnTo>
                  <a:lnTo>
                    <a:pt x="109006" y="406128"/>
                  </a:lnTo>
                  <a:close/>
                </a:path>
                <a:path w="344805" h="464184">
                  <a:moveTo>
                    <a:pt x="99846" y="397738"/>
                  </a:moveTo>
                  <a:lnTo>
                    <a:pt x="108767" y="405909"/>
                  </a:lnTo>
                  <a:lnTo>
                    <a:pt x="101346" y="398488"/>
                  </a:lnTo>
                  <a:lnTo>
                    <a:pt x="99846" y="397738"/>
                  </a:lnTo>
                  <a:close/>
                </a:path>
                <a:path w="344805" h="464184">
                  <a:moveTo>
                    <a:pt x="90685" y="389348"/>
                  </a:moveTo>
                  <a:lnTo>
                    <a:pt x="99703" y="397608"/>
                  </a:lnTo>
                  <a:lnTo>
                    <a:pt x="92202" y="390106"/>
                  </a:lnTo>
                  <a:lnTo>
                    <a:pt x="90685" y="389348"/>
                  </a:lnTo>
                  <a:close/>
                </a:path>
                <a:path w="344805" h="464184">
                  <a:moveTo>
                    <a:pt x="762" y="306286"/>
                  </a:moveTo>
                  <a:lnTo>
                    <a:pt x="0" y="306286"/>
                  </a:lnTo>
                  <a:lnTo>
                    <a:pt x="90639" y="389306"/>
                  </a:lnTo>
                  <a:lnTo>
                    <a:pt x="83058" y="381724"/>
                  </a:lnTo>
                  <a:lnTo>
                    <a:pt x="81534" y="380962"/>
                  </a:lnTo>
                  <a:lnTo>
                    <a:pt x="73914" y="373342"/>
                  </a:lnTo>
                  <a:lnTo>
                    <a:pt x="72390" y="372580"/>
                  </a:lnTo>
                  <a:lnTo>
                    <a:pt x="64770" y="364960"/>
                  </a:lnTo>
                  <a:lnTo>
                    <a:pt x="63246" y="364198"/>
                  </a:lnTo>
                  <a:lnTo>
                    <a:pt x="55626" y="356578"/>
                  </a:lnTo>
                  <a:lnTo>
                    <a:pt x="54102" y="355816"/>
                  </a:lnTo>
                  <a:lnTo>
                    <a:pt x="46482" y="348196"/>
                  </a:lnTo>
                  <a:lnTo>
                    <a:pt x="44958" y="347434"/>
                  </a:lnTo>
                  <a:lnTo>
                    <a:pt x="37338" y="339814"/>
                  </a:lnTo>
                  <a:lnTo>
                    <a:pt x="35814" y="339052"/>
                  </a:lnTo>
                  <a:lnTo>
                    <a:pt x="28194" y="331432"/>
                  </a:lnTo>
                  <a:lnTo>
                    <a:pt x="26670" y="330670"/>
                  </a:lnTo>
                  <a:lnTo>
                    <a:pt x="19050" y="323050"/>
                  </a:lnTo>
                  <a:lnTo>
                    <a:pt x="17526" y="322288"/>
                  </a:lnTo>
                  <a:lnTo>
                    <a:pt x="9906" y="314668"/>
                  </a:lnTo>
                  <a:lnTo>
                    <a:pt x="8382" y="313906"/>
                  </a:lnTo>
                  <a:lnTo>
                    <a:pt x="762" y="306286"/>
                  </a:lnTo>
                  <a:close/>
                </a:path>
                <a:path w="344805" h="464184">
                  <a:moveTo>
                    <a:pt x="344424" y="0"/>
                  </a:moveTo>
                  <a:lnTo>
                    <a:pt x="343662" y="306286"/>
                  </a:lnTo>
                  <a:lnTo>
                    <a:pt x="172212" y="463258"/>
                  </a:lnTo>
                  <a:lnTo>
                    <a:pt x="172212" y="464020"/>
                  </a:lnTo>
                  <a:lnTo>
                    <a:pt x="344424" y="306286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80597" y="6991861"/>
              <a:ext cx="94226" cy="87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96262" y="6608826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4">
                  <a:moveTo>
                    <a:pt x="90639" y="389343"/>
                  </a:moveTo>
                  <a:lnTo>
                    <a:pt x="0" y="306324"/>
                  </a:lnTo>
                  <a:lnTo>
                    <a:pt x="0" y="0"/>
                  </a:lnTo>
                </a:path>
                <a:path w="344805" h="464184">
                  <a:moveTo>
                    <a:pt x="344424" y="37"/>
                  </a:moveTo>
                  <a:lnTo>
                    <a:pt x="344424" y="306324"/>
                  </a:lnTo>
                  <a:lnTo>
                    <a:pt x="172212" y="464057"/>
                  </a:lnTo>
                </a:path>
              </a:pathLst>
            </a:custGeom>
            <a:ln w="12700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96262" y="6608826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4">
                  <a:moveTo>
                    <a:pt x="344424" y="0"/>
                  </a:moveTo>
                  <a:lnTo>
                    <a:pt x="172212" y="157734"/>
                  </a:lnTo>
                  <a:lnTo>
                    <a:pt x="0" y="0"/>
                  </a:lnTo>
                  <a:lnTo>
                    <a:pt x="0" y="306324"/>
                  </a:lnTo>
                  <a:lnTo>
                    <a:pt x="172212" y="464058"/>
                  </a:lnTo>
                  <a:lnTo>
                    <a:pt x="344424" y="306324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96262" y="6608826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4">
                  <a:moveTo>
                    <a:pt x="344424" y="0"/>
                  </a:moveTo>
                  <a:lnTo>
                    <a:pt x="344424" y="306324"/>
                  </a:lnTo>
                  <a:lnTo>
                    <a:pt x="172212" y="464058"/>
                  </a:lnTo>
                  <a:lnTo>
                    <a:pt x="0" y="306324"/>
                  </a:lnTo>
                  <a:lnTo>
                    <a:pt x="0" y="0"/>
                  </a:lnTo>
                  <a:lnTo>
                    <a:pt x="172212" y="157734"/>
                  </a:lnTo>
                  <a:lnTo>
                    <a:pt x="344424" y="0"/>
                  </a:lnTo>
                  <a:close/>
                </a:path>
              </a:pathLst>
            </a:custGeom>
            <a:ln w="12699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44496" y="6608826"/>
              <a:ext cx="2909316" cy="3284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449830" y="6614922"/>
              <a:ext cx="2898140" cy="317500"/>
            </a:xfrm>
            <a:custGeom>
              <a:avLst/>
              <a:gdLst/>
              <a:ahLst/>
              <a:cxnLst/>
              <a:rect l="l" t="t" r="r" b="b"/>
              <a:pathLst>
                <a:path w="2898140" h="317500">
                  <a:moveTo>
                    <a:pt x="2897886" y="52577"/>
                  </a:moveTo>
                  <a:lnTo>
                    <a:pt x="2897886" y="264413"/>
                  </a:lnTo>
                  <a:lnTo>
                    <a:pt x="2893468" y="284845"/>
                  </a:lnTo>
                  <a:lnTo>
                    <a:pt x="2881407" y="301561"/>
                  </a:lnTo>
                  <a:lnTo>
                    <a:pt x="2863488" y="312848"/>
                  </a:lnTo>
                  <a:lnTo>
                    <a:pt x="2841498" y="316991"/>
                  </a:lnTo>
                  <a:lnTo>
                    <a:pt x="0" y="316991"/>
                  </a:lnTo>
                  <a:lnTo>
                    <a:pt x="0" y="0"/>
                  </a:lnTo>
                  <a:lnTo>
                    <a:pt x="2841498" y="0"/>
                  </a:lnTo>
                  <a:lnTo>
                    <a:pt x="2863488" y="4143"/>
                  </a:lnTo>
                  <a:lnTo>
                    <a:pt x="2881407" y="15430"/>
                  </a:lnTo>
                  <a:lnTo>
                    <a:pt x="2893468" y="32146"/>
                  </a:lnTo>
                  <a:lnTo>
                    <a:pt x="2897886" y="52577"/>
                  </a:lnTo>
                  <a:close/>
                </a:path>
              </a:pathLst>
            </a:custGeom>
            <a:ln w="12699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456179" y="6682993"/>
            <a:ext cx="2877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920" indent="-1917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8285" algn="l"/>
                <a:tab pos="248920" algn="l"/>
              </a:tabLst>
            </a:pPr>
            <a:r>
              <a:rPr dirty="0" sz="1200" spc="5" b="1">
                <a:latin typeface="Noto Sans Mono CJK HK"/>
                <a:cs typeface="Noto Sans Mono CJK HK"/>
              </a:rPr>
              <a:t>科技与标准结合的6个问题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099055" y="7306564"/>
            <a:ext cx="3263900" cy="490855"/>
            <a:chOff x="2099055" y="7306564"/>
            <a:chExt cx="3263900" cy="490855"/>
          </a:xfrm>
        </p:grpSpPr>
        <p:sp>
          <p:nvSpPr>
            <p:cNvPr id="18" name="object 18"/>
            <p:cNvSpPr/>
            <p:nvPr/>
          </p:nvSpPr>
          <p:spPr>
            <a:xfrm>
              <a:off x="2105405" y="7312914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761" y="309371"/>
                  </a:moveTo>
                  <a:lnTo>
                    <a:pt x="0" y="309371"/>
                  </a:lnTo>
                  <a:lnTo>
                    <a:pt x="168401" y="477774"/>
                  </a:lnTo>
                  <a:lnTo>
                    <a:pt x="168783" y="477393"/>
                  </a:lnTo>
                  <a:lnTo>
                    <a:pt x="761" y="309371"/>
                  </a:lnTo>
                  <a:close/>
                </a:path>
                <a:path w="337819" h="478154">
                  <a:moveTo>
                    <a:pt x="337565" y="0"/>
                  </a:moveTo>
                  <a:lnTo>
                    <a:pt x="336803" y="309372"/>
                  </a:lnTo>
                  <a:lnTo>
                    <a:pt x="169163" y="477015"/>
                  </a:lnTo>
                  <a:lnTo>
                    <a:pt x="337565" y="309372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32B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05405" y="7312914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168783" y="477393"/>
                  </a:moveTo>
                  <a:lnTo>
                    <a:pt x="168401" y="477774"/>
                  </a:lnTo>
                  <a:lnTo>
                    <a:pt x="0" y="309372"/>
                  </a:lnTo>
                </a:path>
                <a:path w="337819" h="478154">
                  <a:moveTo>
                    <a:pt x="337565" y="0"/>
                  </a:moveTo>
                  <a:lnTo>
                    <a:pt x="337565" y="309372"/>
                  </a:lnTo>
                  <a:lnTo>
                    <a:pt x="169163" y="477015"/>
                  </a:lnTo>
                </a:path>
                <a:path w="337819" h="478154">
                  <a:moveTo>
                    <a:pt x="337565" y="0"/>
                  </a:moveTo>
                  <a:lnTo>
                    <a:pt x="337565" y="0"/>
                  </a:lnTo>
                </a:path>
              </a:pathLst>
            </a:custGeom>
            <a:ln w="12700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105405" y="7312914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337565" y="0"/>
                  </a:moveTo>
                  <a:lnTo>
                    <a:pt x="168401" y="168402"/>
                  </a:lnTo>
                  <a:lnTo>
                    <a:pt x="0" y="0"/>
                  </a:lnTo>
                  <a:lnTo>
                    <a:pt x="0" y="309372"/>
                  </a:lnTo>
                  <a:lnTo>
                    <a:pt x="168401" y="477774"/>
                  </a:lnTo>
                  <a:lnTo>
                    <a:pt x="337565" y="309372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32B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105405" y="7312914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337565" y="0"/>
                  </a:moveTo>
                  <a:lnTo>
                    <a:pt x="337565" y="309372"/>
                  </a:lnTo>
                  <a:lnTo>
                    <a:pt x="168401" y="477774"/>
                  </a:lnTo>
                  <a:lnTo>
                    <a:pt x="0" y="309372"/>
                  </a:lnTo>
                  <a:lnTo>
                    <a:pt x="0" y="0"/>
                  </a:lnTo>
                  <a:lnTo>
                    <a:pt x="168401" y="168402"/>
                  </a:lnTo>
                  <a:lnTo>
                    <a:pt x="337565" y="0"/>
                  </a:lnTo>
                  <a:close/>
                </a:path>
              </a:pathLst>
            </a:custGeom>
            <a:ln w="12700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436113" y="7306818"/>
              <a:ext cx="2926080" cy="3200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42209" y="7312914"/>
              <a:ext cx="2914015" cy="310515"/>
            </a:xfrm>
            <a:custGeom>
              <a:avLst/>
              <a:gdLst/>
              <a:ahLst/>
              <a:cxnLst/>
              <a:rect l="l" t="t" r="r" b="b"/>
              <a:pathLst>
                <a:path w="2914015" h="310515">
                  <a:moveTo>
                    <a:pt x="2913888" y="51816"/>
                  </a:moveTo>
                  <a:lnTo>
                    <a:pt x="2913888" y="259080"/>
                  </a:lnTo>
                  <a:lnTo>
                    <a:pt x="2909744" y="278951"/>
                  </a:lnTo>
                  <a:lnTo>
                    <a:pt x="2898457" y="295179"/>
                  </a:lnTo>
                  <a:lnTo>
                    <a:pt x="2881741" y="306121"/>
                  </a:lnTo>
                  <a:lnTo>
                    <a:pt x="2861310" y="310134"/>
                  </a:lnTo>
                  <a:lnTo>
                    <a:pt x="0" y="310134"/>
                  </a:lnTo>
                  <a:lnTo>
                    <a:pt x="0" y="0"/>
                  </a:lnTo>
                  <a:lnTo>
                    <a:pt x="2861310" y="0"/>
                  </a:lnTo>
                  <a:lnTo>
                    <a:pt x="2881741" y="4024"/>
                  </a:lnTo>
                  <a:lnTo>
                    <a:pt x="2898457" y="15049"/>
                  </a:lnTo>
                  <a:lnTo>
                    <a:pt x="2909744" y="31503"/>
                  </a:lnTo>
                  <a:lnTo>
                    <a:pt x="2913888" y="51816"/>
                  </a:lnTo>
                  <a:close/>
                </a:path>
              </a:pathLst>
            </a:custGeom>
            <a:ln w="12700">
              <a:solidFill>
                <a:srgbClr val="32BD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448560" y="7358888"/>
            <a:ext cx="289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6540" indent="-1917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dirty="0" sz="1200" spc="5" b="1">
                <a:latin typeface="Noto Sans Mono CJK HK"/>
                <a:cs typeface="Noto Sans Mono CJK HK"/>
              </a:rPr>
              <a:t>科技与标准结合的障碍与对策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121916" y="7997697"/>
            <a:ext cx="347980" cy="492125"/>
            <a:chOff x="2121916" y="7997697"/>
            <a:chExt cx="347980" cy="492125"/>
          </a:xfrm>
        </p:grpSpPr>
        <p:sp>
          <p:nvSpPr>
            <p:cNvPr id="26" name="object 26"/>
            <p:cNvSpPr/>
            <p:nvPr/>
          </p:nvSpPr>
          <p:spPr>
            <a:xfrm>
              <a:off x="2128266" y="8004047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335280" y="0"/>
                  </a:moveTo>
                  <a:lnTo>
                    <a:pt x="334518" y="761"/>
                  </a:lnTo>
                  <a:lnTo>
                    <a:pt x="335280" y="761"/>
                  </a:lnTo>
                  <a:lnTo>
                    <a:pt x="335280" y="0"/>
                  </a:lnTo>
                  <a:close/>
                </a:path>
                <a:path w="335280" h="479425">
                  <a:moveTo>
                    <a:pt x="762" y="311657"/>
                  </a:moveTo>
                  <a:lnTo>
                    <a:pt x="0" y="311657"/>
                  </a:lnTo>
                  <a:lnTo>
                    <a:pt x="167640" y="479298"/>
                  </a:lnTo>
                  <a:lnTo>
                    <a:pt x="168402" y="478535"/>
                  </a:lnTo>
                  <a:lnTo>
                    <a:pt x="166878" y="477773"/>
                  </a:lnTo>
                  <a:lnTo>
                    <a:pt x="762" y="311657"/>
                  </a:lnTo>
                  <a:close/>
                </a:path>
                <a:path w="335280" h="479425">
                  <a:moveTo>
                    <a:pt x="335280" y="784"/>
                  </a:moveTo>
                  <a:lnTo>
                    <a:pt x="334517" y="311658"/>
                  </a:lnTo>
                  <a:lnTo>
                    <a:pt x="168402" y="477773"/>
                  </a:lnTo>
                  <a:lnTo>
                    <a:pt x="168402" y="478535"/>
                  </a:lnTo>
                  <a:lnTo>
                    <a:pt x="335280" y="311658"/>
                  </a:lnTo>
                  <a:lnTo>
                    <a:pt x="335280" y="784"/>
                  </a:lnTo>
                  <a:close/>
                </a:path>
                <a:path w="335280" h="479425">
                  <a:moveTo>
                    <a:pt x="0" y="0"/>
                  </a:moveTo>
                  <a:lnTo>
                    <a:pt x="0" y="311657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0" y="0"/>
                  </a:lnTo>
                  <a:close/>
                </a:path>
                <a:path w="335280" h="479425">
                  <a:moveTo>
                    <a:pt x="166878" y="166878"/>
                  </a:moveTo>
                  <a:lnTo>
                    <a:pt x="166878" y="167639"/>
                  </a:lnTo>
                  <a:lnTo>
                    <a:pt x="167385" y="167385"/>
                  </a:lnTo>
                  <a:lnTo>
                    <a:pt x="166878" y="166878"/>
                  </a:lnTo>
                  <a:close/>
                </a:path>
              </a:pathLst>
            </a:custGeom>
            <a:solidFill>
              <a:srgbClr val="A2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463546" y="8004047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-6350" y="380"/>
                  </a:moveTo>
                  <a:lnTo>
                    <a:pt x="6350" y="380"/>
                  </a:lnTo>
                </a:path>
              </a:pathLst>
            </a:custGeom>
            <a:ln w="12700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128266" y="8004047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168402" y="478535"/>
                  </a:moveTo>
                  <a:lnTo>
                    <a:pt x="167640" y="479298"/>
                  </a:lnTo>
                  <a:lnTo>
                    <a:pt x="0" y="311658"/>
                  </a:lnTo>
                  <a:lnTo>
                    <a:pt x="0" y="0"/>
                  </a:lnTo>
                  <a:lnTo>
                    <a:pt x="761" y="761"/>
                  </a:lnTo>
                </a:path>
                <a:path w="335280" h="479425">
                  <a:moveTo>
                    <a:pt x="334518" y="761"/>
                  </a:moveTo>
                  <a:lnTo>
                    <a:pt x="335280" y="0"/>
                  </a:lnTo>
                </a:path>
                <a:path w="335280" h="479425">
                  <a:moveTo>
                    <a:pt x="335280" y="784"/>
                  </a:moveTo>
                  <a:lnTo>
                    <a:pt x="335280" y="311658"/>
                  </a:lnTo>
                  <a:lnTo>
                    <a:pt x="168402" y="478535"/>
                  </a:lnTo>
                </a:path>
                <a:path w="335280" h="479425">
                  <a:moveTo>
                    <a:pt x="166878" y="166878"/>
                  </a:moveTo>
                  <a:lnTo>
                    <a:pt x="167385" y="167385"/>
                  </a:lnTo>
                </a:path>
              </a:pathLst>
            </a:custGeom>
            <a:ln w="12700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128266" y="8004047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335280" y="0"/>
                  </a:moveTo>
                  <a:lnTo>
                    <a:pt x="167640" y="167640"/>
                  </a:lnTo>
                  <a:lnTo>
                    <a:pt x="0" y="0"/>
                  </a:lnTo>
                  <a:lnTo>
                    <a:pt x="0" y="311658"/>
                  </a:lnTo>
                  <a:lnTo>
                    <a:pt x="167640" y="479298"/>
                  </a:lnTo>
                  <a:lnTo>
                    <a:pt x="335280" y="311658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A2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128266" y="8004047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335280" y="0"/>
                  </a:moveTo>
                  <a:lnTo>
                    <a:pt x="335280" y="311658"/>
                  </a:lnTo>
                  <a:lnTo>
                    <a:pt x="167640" y="479298"/>
                  </a:lnTo>
                  <a:lnTo>
                    <a:pt x="0" y="311658"/>
                  </a:lnTo>
                  <a:lnTo>
                    <a:pt x="0" y="0"/>
                  </a:lnTo>
                  <a:lnTo>
                    <a:pt x="167640" y="167640"/>
                  </a:lnTo>
                  <a:lnTo>
                    <a:pt x="335280" y="0"/>
                  </a:lnTo>
                  <a:close/>
                </a:path>
              </a:pathLst>
            </a:custGeom>
            <a:ln w="12699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750570">
              <a:lnSpc>
                <a:spcPct val="100000"/>
              </a:lnSpc>
            </a:pPr>
            <a:r>
              <a:rPr dirty="0" sz="135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732790">
              <a:lnSpc>
                <a:spcPct val="100000"/>
              </a:lnSpc>
            </a:pPr>
            <a:r>
              <a:rPr dirty="0" sz="135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754380">
              <a:lnSpc>
                <a:spcPct val="100000"/>
              </a:lnSpc>
            </a:pPr>
            <a:r>
              <a:rPr dirty="0" sz="1350" b="1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456433" y="8011414"/>
            <a:ext cx="2906395" cy="323850"/>
            <a:chOff x="2456433" y="8011414"/>
            <a:chExt cx="2906395" cy="323850"/>
          </a:xfrm>
        </p:grpSpPr>
        <p:sp>
          <p:nvSpPr>
            <p:cNvPr id="33" name="object 33"/>
            <p:cNvSpPr/>
            <p:nvPr/>
          </p:nvSpPr>
          <p:spPr>
            <a:xfrm>
              <a:off x="2462783" y="8017764"/>
              <a:ext cx="2893695" cy="311150"/>
            </a:xfrm>
            <a:custGeom>
              <a:avLst/>
              <a:gdLst/>
              <a:ahLst/>
              <a:cxnLst/>
              <a:rect l="l" t="t" r="r" b="b"/>
              <a:pathLst>
                <a:path w="2893695" h="311150">
                  <a:moveTo>
                    <a:pt x="2841497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2841497" y="310896"/>
                  </a:lnTo>
                  <a:lnTo>
                    <a:pt x="2861488" y="306871"/>
                  </a:lnTo>
                  <a:lnTo>
                    <a:pt x="2877978" y="295846"/>
                  </a:lnTo>
                  <a:lnTo>
                    <a:pt x="2889182" y="279392"/>
                  </a:lnTo>
                  <a:lnTo>
                    <a:pt x="2893314" y="259080"/>
                  </a:lnTo>
                  <a:lnTo>
                    <a:pt x="2893314" y="51816"/>
                  </a:lnTo>
                  <a:lnTo>
                    <a:pt x="2889182" y="31825"/>
                  </a:lnTo>
                  <a:lnTo>
                    <a:pt x="2877978" y="15335"/>
                  </a:lnTo>
                  <a:lnTo>
                    <a:pt x="2861488" y="4131"/>
                  </a:lnTo>
                  <a:lnTo>
                    <a:pt x="28414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462783" y="8017764"/>
              <a:ext cx="2893695" cy="311150"/>
            </a:xfrm>
            <a:custGeom>
              <a:avLst/>
              <a:gdLst/>
              <a:ahLst/>
              <a:cxnLst/>
              <a:rect l="l" t="t" r="r" b="b"/>
              <a:pathLst>
                <a:path w="2893695" h="311150">
                  <a:moveTo>
                    <a:pt x="2893314" y="51816"/>
                  </a:moveTo>
                  <a:lnTo>
                    <a:pt x="2893314" y="259080"/>
                  </a:lnTo>
                  <a:lnTo>
                    <a:pt x="2889182" y="279392"/>
                  </a:lnTo>
                  <a:lnTo>
                    <a:pt x="2877978" y="295846"/>
                  </a:lnTo>
                  <a:lnTo>
                    <a:pt x="2861488" y="306871"/>
                  </a:lnTo>
                  <a:lnTo>
                    <a:pt x="2841497" y="310896"/>
                  </a:lnTo>
                  <a:lnTo>
                    <a:pt x="0" y="310896"/>
                  </a:lnTo>
                  <a:lnTo>
                    <a:pt x="0" y="0"/>
                  </a:lnTo>
                  <a:lnTo>
                    <a:pt x="2841497" y="0"/>
                  </a:lnTo>
                  <a:lnTo>
                    <a:pt x="2861488" y="4131"/>
                  </a:lnTo>
                  <a:lnTo>
                    <a:pt x="2877978" y="15335"/>
                  </a:lnTo>
                  <a:lnTo>
                    <a:pt x="2889182" y="31825"/>
                  </a:lnTo>
                  <a:lnTo>
                    <a:pt x="2893314" y="51816"/>
                  </a:lnTo>
                  <a:close/>
                </a:path>
              </a:pathLst>
            </a:custGeom>
            <a:ln w="12700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2469133" y="8052307"/>
            <a:ext cx="287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645" indent="-1924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7645" algn="l"/>
                <a:tab pos="208279" algn="l"/>
              </a:tabLst>
            </a:pPr>
            <a:r>
              <a:rPr dirty="0" sz="1200" spc="5" b="1">
                <a:latin typeface="Noto Sans Mono CJK HK"/>
                <a:cs typeface="Noto Sans Mono CJK HK"/>
              </a:rPr>
              <a:t>案例：小微企业科技成果转化为标准</a:t>
            </a:r>
            <a:endParaRPr sz="120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4229100" cy="2971800"/>
            <a:chOff x="1491996" y="1405127"/>
            <a:chExt cx="4229100" cy="2971800"/>
          </a:xfrm>
        </p:grpSpPr>
        <p:sp>
          <p:nvSpPr>
            <p:cNvPr id="3" name="object 3"/>
            <p:cNvSpPr/>
            <p:nvPr/>
          </p:nvSpPr>
          <p:spPr>
            <a:xfrm>
              <a:off x="1491996" y="2548127"/>
              <a:ext cx="4091940" cy="182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4229100" cy="29283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491995" y="1405127"/>
            <a:ext cx="4568190" cy="3429000"/>
            <a:chOff x="1491995" y="1405127"/>
            <a:chExt cx="4568190" cy="3429000"/>
          </a:xfrm>
        </p:grpSpPr>
        <p:sp>
          <p:nvSpPr>
            <p:cNvPr id="6" name="object 6"/>
            <p:cNvSpPr/>
            <p:nvPr/>
          </p:nvSpPr>
          <p:spPr>
            <a:xfrm>
              <a:off x="5288280" y="4491227"/>
              <a:ext cx="712470" cy="208915"/>
            </a:xfrm>
            <a:custGeom>
              <a:avLst/>
              <a:gdLst/>
              <a:ahLst/>
              <a:cxnLst/>
              <a:rect l="l" t="t" r="r" b="b"/>
              <a:pathLst>
                <a:path w="712470" h="208914">
                  <a:moveTo>
                    <a:pt x="678180" y="0"/>
                  </a:moveTo>
                  <a:lnTo>
                    <a:pt x="35052" y="0"/>
                  </a:lnTo>
                  <a:lnTo>
                    <a:pt x="21538" y="2797"/>
                  </a:lnTo>
                  <a:lnTo>
                    <a:pt x="10382" y="10382"/>
                  </a:lnTo>
                  <a:lnTo>
                    <a:pt x="2797" y="21538"/>
                  </a:lnTo>
                  <a:lnTo>
                    <a:pt x="0" y="35051"/>
                  </a:lnTo>
                  <a:lnTo>
                    <a:pt x="0" y="173735"/>
                  </a:lnTo>
                  <a:lnTo>
                    <a:pt x="2797" y="187249"/>
                  </a:lnTo>
                  <a:lnTo>
                    <a:pt x="10382" y="198405"/>
                  </a:lnTo>
                  <a:lnTo>
                    <a:pt x="21538" y="205990"/>
                  </a:lnTo>
                  <a:lnTo>
                    <a:pt x="35052" y="208787"/>
                  </a:lnTo>
                  <a:lnTo>
                    <a:pt x="678180" y="208787"/>
                  </a:lnTo>
                  <a:lnTo>
                    <a:pt x="691574" y="205990"/>
                  </a:lnTo>
                  <a:lnTo>
                    <a:pt x="702468" y="198405"/>
                  </a:lnTo>
                  <a:lnTo>
                    <a:pt x="709791" y="187249"/>
                  </a:lnTo>
                  <a:lnTo>
                    <a:pt x="712470" y="173735"/>
                  </a:lnTo>
                  <a:lnTo>
                    <a:pt x="712470" y="35051"/>
                  </a:lnTo>
                  <a:lnTo>
                    <a:pt x="709791" y="21538"/>
                  </a:lnTo>
                  <a:lnTo>
                    <a:pt x="702468" y="10382"/>
                  </a:lnTo>
                  <a:lnTo>
                    <a:pt x="691574" y="2797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6567" y="1405127"/>
              <a:ext cx="4563617" cy="3429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5" y="1405128"/>
              <a:ext cx="4301490" cy="727075"/>
            </a:xfrm>
            <a:custGeom>
              <a:avLst/>
              <a:gdLst/>
              <a:ahLst/>
              <a:cxnLst/>
              <a:rect l="l" t="t" r="r" b="b"/>
              <a:pathLst>
                <a:path w="4301490" h="727075">
                  <a:moveTo>
                    <a:pt x="4301381" y="0"/>
                  </a:moveTo>
                  <a:lnTo>
                    <a:pt x="0" y="0"/>
                  </a:lnTo>
                  <a:lnTo>
                    <a:pt x="0" y="535312"/>
                  </a:lnTo>
                  <a:lnTo>
                    <a:pt x="85895" y="557267"/>
                  </a:lnTo>
                  <a:lnTo>
                    <a:pt x="139202" y="570067"/>
                  </a:lnTo>
                  <a:lnTo>
                    <a:pt x="193043" y="582406"/>
                  </a:lnTo>
                  <a:lnTo>
                    <a:pt x="247408" y="594279"/>
                  </a:lnTo>
                  <a:lnTo>
                    <a:pt x="302287" y="605680"/>
                  </a:lnTo>
                  <a:lnTo>
                    <a:pt x="357668" y="616605"/>
                  </a:lnTo>
                  <a:lnTo>
                    <a:pt x="413541" y="627048"/>
                  </a:lnTo>
                  <a:lnTo>
                    <a:pt x="469896" y="637004"/>
                  </a:lnTo>
                  <a:lnTo>
                    <a:pt x="526721" y="646468"/>
                  </a:lnTo>
                  <a:lnTo>
                    <a:pt x="584007" y="655434"/>
                  </a:lnTo>
                  <a:lnTo>
                    <a:pt x="699916" y="671853"/>
                  </a:lnTo>
                  <a:lnTo>
                    <a:pt x="817537" y="686218"/>
                  </a:lnTo>
                  <a:lnTo>
                    <a:pt x="936787" y="698488"/>
                  </a:lnTo>
                  <a:lnTo>
                    <a:pt x="1057580" y="708622"/>
                  </a:lnTo>
                  <a:lnTo>
                    <a:pt x="1179831" y="716576"/>
                  </a:lnTo>
                  <a:lnTo>
                    <a:pt x="1303454" y="722310"/>
                  </a:lnTo>
                  <a:lnTo>
                    <a:pt x="1428366" y="725781"/>
                  </a:lnTo>
                  <a:lnTo>
                    <a:pt x="1554480" y="726947"/>
                  </a:lnTo>
                  <a:lnTo>
                    <a:pt x="1617682" y="726655"/>
                  </a:lnTo>
                  <a:lnTo>
                    <a:pt x="1743207" y="724331"/>
                  </a:lnTo>
                  <a:lnTo>
                    <a:pt x="1867490" y="719723"/>
                  </a:lnTo>
                  <a:lnTo>
                    <a:pt x="1990445" y="712874"/>
                  </a:lnTo>
                  <a:lnTo>
                    <a:pt x="2111986" y="703825"/>
                  </a:lnTo>
                  <a:lnTo>
                    <a:pt x="2232029" y="692618"/>
                  </a:lnTo>
                  <a:lnTo>
                    <a:pt x="2350488" y="679295"/>
                  </a:lnTo>
                  <a:lnTo>
                    <a:pt x="2467279" y="663897"/>
                  </a:lnTo>
                  <a:lnTo>
                    <a:pt x="2582316" y="646468"/>
                  </a:lnTo>
                  <a:lnTo>
                    <a:pt x="2639150" y="637004"/>
                  </a:lnTo>
                  <a:lnTo>
                    <a:pt x="2695513" y="627048"/>
                  </a:lnTo>
                  <a:lnTo>
                    <a:pt x="2751396" y="616605"/>
                  </a:lnTo>
                  <a:lnTo>
                    <a:pt x="2806787" y="605680"/>
                  </a:lnTo>
                  <a:lnTo>
                    <a:pt x="2861675" y="594279"/>
                  </a:lnTo>
                  <a:lnTo>
                    <a:pt x="2916050" y="582406"/>
                  </a:lnTo>
                  <a:lnTo>
                    <a:pt x="2969902" y="570067"/>
                  </a:lnTo>
                  <a:lnTo>
                    <a:pt x="3023220" y="557267"/>
                  </a:lnTo>
                  <a:lnTo>
                    <a:pt x="3075992" y="544011"/>
                  </a:lnTo>
                  <a:lnTo>
                    <a:pt x="3128210" y="530305"/>
                  </a:lnTo>
                  <a:lnTo>
                    <a:pt x="3179860" y="516154"/>
                  </a:lnTo>
                  <a:lnTo>
                    <a:pt x="3230934" y="501563"/>
                  </a:lnTo>
                  <a:lnTo>
                    <a:pt x="3281421" y="486537"/>
                  </a:lnTo>
                  <a:lnTo>
                    <a:pt x="3331309" y="471082"/>
                  </a:lnTo>
                  <a:lnTo>
                    <a:pt x="3380588" y="455203"/>
                  </a:lnTo>
                  <a:lnTo>
                    <a:pt x="3429248" y="438905"/>
                  </a:lnTo>
                  <a:lnTo>
                    <a:pt x="3477278" y="422192"/>
                  </a:lnTo>
                  <a:lnTo>
                    <a:pt x="3524668" y="405072"/>
                  </a:lnTo>
                  <a:lnTo>
                    <a:pt x="3571405" y="387548"/>
                  </a:lnTo>
                  <a:lnTo>
                    <a:pt x="3617481" y="369626"/>
                  </a:lnTo>
                  <a:lnTo>
                    <a:pt x="3662884" y="351312"/>
                  </a:lnTo>
                  <a:lnTo>
                    <a:pt x="3707604" y="332610"/>
                  </a:lnTo>
                  <a:lnTo>
                    <a:pt x="3751630" y="313525"/>
                  </a:lnTo>
                  <a:lnTo>
                    <a:pt x="3794951" y="294064"/>
                  </a:lnTo>
                  <a:lnTo>
                    <a:pt x="3837557" y="274231"/>
                  </a:lnTo>
                  <a:lnTo>
                    <a:pt x="3879437" y="254031"/>
                  </a:lnTo>
                  <a:lnTo>
                    <a:pt x="3920580" y="233470"/>
                  </a:lnTo>
                  <a:lnTo>
                    <a:pt x="3960976" y="212553"/>
                  </a:lnTo>
                  <a:lnTo>
                    <a:pt x="4000615" y="191285"/>
                  </a:lnTo>
                  <a:lnTo>
                    <a:pt x="4039485" y="169671"/>
                  </a:lnTo>
                  <a:lnTo>
                    <a:pt x="4077576" y="147717"/>
                  </a:lnTo>
                  <a:lnTo>
                    <a:pt x="4114877" y="125428"/>
                  </a:lnTo>
                  <a:lnTo>
                    <a:pt x="4151377" y="102809"/>
                  </a:lnTo>
                  <a:lnTo>
                    <a:pt x="4187067" y="79866"/>
                  </a:lnTo>
                  <a:lnTo>
                    <a:pt x="4221934" y="56603"/>
                  </a:lnTo>
                  <a:lnTo>
                    <a:pt x="4255970" y="33026"/>
                  </a:lnTo>
                  <a:lnTo>
                    <a:pt x="4289162" y="9139"/>
                  </a:lnTo>
                  <a:lnTo>
                    <a:pt x="4301381" y="0"/>
                  </a:lnTo>
                  <a:close/>
                </a:path>
              </a:pathLst>
            </a:custGeom>
            <a:solidFill>
              <a:srgbClr val="E300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1995" y="1405127"/>
              <a:ext cx="3918585" cy="619125"/>
            </a:xfrm>
            <a:custGeom>
              <a:avLst/>
              <a:gdLst/>
              <a:ahLst/>
              <a:cxnLst/>
              <a:rect l="l" t="t" r="r" b="b"/>
              <a:pathLst>
                <a:path w="3918585" h="619125">
                  <a:moveTo>
                    <a:pt x="3918274" y="0"/>
                  </a:moveTo>
                  <a:lnTo>
                    <a:pt x="0" y="0"/>
                  </a:lnTo>
                  <a:lnTo>
                    <a:pt x="0" y="238894"/>
                  </a:lnTo>
                  <a:lnTo>
                    <a:pt x="58307" y="267200"/>
                  </a:lnTo>
                  <a:lnTo>
                    <a:pt x="102527" y="287568"/>
                  </a:lnTo>
                  <a:lnTo>
                    <a:pt x="147468" y="307409"/>
                  </a:lnTo>
                  <a:lnTo>
                    <a:pt x="193114" y="326716"/>
                  </a:lnTo>
                  <a:lnTo>
                    <a:pt x="239454" y="345480"/>
                  </a:lnTo>
                  <a:lnTo>
                    <a:pt x="286473" y="363695"/>
                  </a:lnTo>
                  <a:lnTo>
                    <a:pt x="334158" y="381351"/>
                  </a:lnTo>
                  <a:lnTo>
                    <a:pt x="382495" y="398441"/>
                  </a:lnTo>
                  <a:lnTo>
                    <a:pt x="431472" y="414958"/>
                  </a:lnTo>
                  <a:lnTo>
                    <a:pt x="481076" y="430892"/>
                  </a:lnTo>
                  <a:lnTo>
                    <a:pt x="531291" y="446237"/>
                  </a:lnTo>
                  <a:lnTo>
                    <a:pt x="582107" y="460985"/>
                  </a:lnTo>
                  <a:lnTo>
                    <a:pt x="633508" y="475128"/>
                  </a:lnTo>
                  <a:lnTo>
                    <a:pt x="685482" y="488657"/>
                  </a:lnTo>
                  <a:lnTo>
                    <a:pt x="738015" y="501565"/>
                  </a:lnTo>
                  <a:lnTo>
                    <a:pt x="791094" y="513844"/>
                  </a:lnTo>
                  <a:lnTo>
                    <a:pt x="844706" y="525487"/>
                  </a:lnTo>
                  <a:lnTo>
                    <a:pt x="898836" y="536484"/>
                  </a:lnTo>
                  <a:lnTo>
                    <a:pt x="953473" y="546830"/>
                  </a:lnTo>
                  <a:lnTo>
                    <a:pt x="1008603" y="556515"/>
                  </a:lnTo>
                  <a:lnTo>
                    <a:pt x="1064211" y="565531"/>
                  </a:lnTo>
                  <a:lnTo>
                    <a:pt x="1120285" y="573872"/>
                  </a:lnTo>
                  <a:lnTo>
                    <a:pt x="1176812" y="581528"/>
                  </a:lnTo>
                  <a:lnTo>
                    <a:pt x="1233778" y="588493"/>
                  </a:lnTo>
                  <a:lnTo>
                    <a:pt x="1291170" y="594758"/>
                  </a:lnTo>
                  <a:lnTo>
                    <a:pt x="1348974" y="600316"/>
                  </a:lnTo>
                  <a:lnTo>
                    <a:pt x="1407177" y="605157"/>
                  </a:lnTo>
                  <a:lnTo>
                    <a:pt x="1465766" y="609276"/>
                  </a:lnTo>
                  <a:lnTo>
                    <a:pt x="1524728" y="612664"/>
                  </a:lnTo>
                  <a:lnTo>
                    <a:pt x="1584048" y="615312"/>
                  </a:lnTo>
                  <a:lnTo>
                    <a:pt x="1643714" y="617213"/>
                  </a:lnTo>
                  <a:lnTo>
                    <a:pt x="1703712" y="618360"/>
                  </a:lnTo>
                  <a:lnTo>
                    <a:pt x="1764030" y="618744"/>
                  </a:lnTo>
                  <a:lnTo>
                    <a:pt x="1824317" y="618360"/>
                  </a:lnTo>
                  <a:lnTo>
                    <a:pt x="1884286" y="617213"/>
                  </a:lnTo>
                  <a:lnTo>
                    <a:pt x="1943923" y="615312"/>
                  </a:lnTo>
                  <a:lnTo>
                    <a:pt x="2003216" y="612664"/>
                  </a:lnTo>
                  <a:lnTo>
                    <a:pt x="2062150" y="609276"/>
                  </a:lnTo>
                  <a:lnTo>
                    <a:pt x="2120713" y="605157"/>
                  </a:lnTo>
                  <a:lnTo>
                    <a:pt x="2178891" y="600316"/>
                  </a:lnTo>
                  <a:lnTo>
                    <a:pt x="2236670" y="594758"/>
                  </a:lnTo>
                  <a:lnTo>
                    <a:pt x="2294038" y="588493"/>
                  </a:lnTo>
                  <a:lnTo>
                    <a:pt x="2350981" y="581528"/>
                  </a:lnTo>
                  <a:lnTo>
                    <a:pt x="2407485" y="573872"/>
                  </a:lnTo>
                  <a:lnTo>
                    <a:pt x="2463538" y="565531"/>
                  </a:lnTo>
                  <a:lnTo>
                    <a:pt x="2519125" y="556515"/>
                  </a:lnTo>
                  <a:lnTo>
                    <a:pt x="2574234" y="546830"/>
                  </a:lnTo>
                  <a:lnTo>
                    <a:pt x="2628851" y="536484"/>
                  </a:lnTo>
                  <a:lnTo>
                    <a:pt x="2682962" y="525487"/>
                  </a:lnTo>
                  <a:lnTo>
                    <a:pt x="2736556" y="513844"/>
                  </a:lnTo>
                  <a:lnTo>
                    <a:pt x="2789617" y="501565"/>
                  </a:lnTo>
                  <a:lnTo>
                    <a:pt x="2842133" y="488657"/>
                  </a:lnTo>
                  <a:lnTo>
                    <a:pt x="2894090" y="475128"/>
                  </a:lnTo>
                  <a:lnTo>
                    <a:pt x="2945475" y="460985"/>
                  </a:lnTo>
                  <a:lnTo>
                    <a:pt x="2996275" y="446237"/>
                  </a:lnTo>
                  <a:lnTo>
                    <a:pt x="3046475" y="430892"/>
                  </a:lnTo>
                  <a:lnTo>
                    <a:pt x="3096064" y="414958"/>
                  </a:lnTo>
                  <a:lnTo>
                    <a:pt x="3145028" y="398441"/>
                  </a:lnTo>
                  <a:lnTo>
                    <a:pt x="3193352" y="381351"/>
                  </a:lnTo>
                  <a:lnTo>
                    <a:pt x="3241024" y="363695"/>
                  </a:lnTo>
                  <a:lnTo>
                    <a:pt x="3288031" y="345480"/>
                  </a:lnTo>
                  <a:lnTo>
                    <a:pt x="3334358" y="326716"/>
                  </a:lnTo>
                  <a:lnTo>
                    <a:pt x="3379994" y="307409"/>
                  </a:lnTo>
                  <a:lnTo>
                    <a:pt x="3424923" y="287568"/>
                  </a:lnTo>
                  <a:lnTo>
                    <a:pt x="3469134" y="267200"/>
                  </a:lnTo>
                  <a:lnTo>
                    <a:pt x="3512612" y="246313"/>
                  </a:lnTo>
                  <a:lnTo>
                    <a:pt x="3555345" y="224915"/>
                  </a:lnTo>
                  <a:lnTo>
                    <a:pt x="3597318" y="203014"/>
                  </a:lnTo>
                  <a:lnTo>
                    <a:pt x="3638519" y="180618"/>
                  </a:lnTo>
                  <a:lnTo>
                    <a:pt x="3678934" y="157735"/>
                  </a:lnTo>
                  <a:lnTo>
                    <a:pt x="3718550" y="134373"/>
                  </a:lnTo>
                  <a:lnTo>
                    <a:pt x="3757353" y="110538"/>
                  </a:lnTo>
                  <a:lnTo>
                    <a:pt x="3795330" y="86241"/>
                  </a:lnTo>
                  <a:lnTo>
                    <a:pt x="3832469" y="61487"/>
                  </a:lnTo>
                  <a:lnTo>
                    <a:pt x="3868754" y="36285"/>
                  </a:lnTo>
                  <a:lnTo>
                    <a:pt x="3904173" y="10644"/>
                  </a:lnTo>
                  <a:lnTo>
                    <a:pt x="3918274" y="0"/>
                  </a:lnTo>
                  <a:close/>
                </a:path>
              </a:pathLst>
            </a:custGeom>
            <a:solidFill>
              <a:srgbClr val="00318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50">
              <a:latin typeface="Times New Roman"/>
              <a:cs typeface="Times New Roman"/>
            </a:endParaRPr>
          </a:p>
          <a:p>
            <a:pPr algn="ctr" marR="109855">
              <a:lnSpc>
                <a:spcPct val="100000"/>
              </a:lnSpc>
            </a:pPr>
            <a:r>
              <a:rPr dirty="0" sz="2700" spc="5" b="1">
                <a:solidFill>
                  <a:srgbClr val="0032CC"/>
                </a:solidFill>
                <a:latin typeface="Noto Serif CJK JP"/>
                <a:cs typeface="Noto Serif CJK JP"/>
              </a:rPr>
              <a:t>谢谢大家</a:t>
            </a:r>
            <a:r>
              <a:rPr dirty="0" sz="2700" b="1">
                <a:solidFill>
                  <a:srgbClr val="0032CC"/>
                </a:solidFill>
                <a:latin typeface="Tahoma"/>
                <a:cs typeface="Tahoma"/>
              </a:rPr>
              <a:t>!</a:t>
            </a:r>
            <a:endParaRPr sz="27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91996" y="5855970"/>
            <a:ext cx="4565650" cy="3396615"/>
            <a:chOff x="1491996" y="5855970"/>
            <a:chExt cx="4565650" cy="3396615"/>
          </a:xfrm>
        </p:grpSpPr>
        <p:sp>
          <p:nvSpPr>
            <p:cNvPr id="12" name="object 12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77996" y="6690360"/>
              <a:ext cx="2279142" cy="25618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468755">
              <a:lnSpc>
                <a:spcPct val="100000"/>
              </a:lnSpc>
              <a:spcBef>
                <a:spcPts val="1435"/>
              </a:spcBef>
            </a:pP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耿洪彪</a:t>
            </a:r>
            <a:endParaRPr sz="2200">
              <a:latin typeface="Noto Serif CJK JP"/>
              <a:cs typeface="Noto Serif CJK JP"/>
            </a:endParaRPr>
          </a:p>
          <a:p>
            <a:pPr marL="439420" indent="-172085">
              <a:lnSpc>
                <a:spcPct val="100000"/>
              </a:lnSpc>
              <a:spcBef>
                <a:spcPts val="1639"/>
              </a:spcBef>
              <a:buClr>
                <a:srgbClr val="3232CC"/>
              </a:buClr>
              <a:buSzPct val="78125"/>
              <a:buFont typeface="Wingdings"/>
              <a:buChar char=""/>
              <a:tabLst>
                <a:tab pos="440055" algn="l"/>
              </a:tabLst>
            </a:pPr>
            <a:r>
              <a:rPr dirty="0" sz="1600" spc="5" b="1">
                <a:latin typeface="Noto Serif CJK JP"/>
                <a:cs typeface="Noto Serif CJK JP"/>
              </a:rPr>
              <a:t>微信号：</a:t>
            </a:r>
            <a:endParaRPr sz="1600">
              <a:latin typeface="Noto Serif CJK JP"/>
              <a:cs typeface="Noto Serif CJK JP"/>
            </a:endParaRPr>
          </a:p>
          <a:p>
            <a:pPr marL="439420">
              <a:lnSpc>
                <a:spcPct val="100000"/>
              </a:lnSpc>
              <a:spcBef>
                <a:spcPts val="190"/>
              </a:spcBef>
            </a:pPr>
            <a:r>
              <a:rPr dirty="0" sz="1600" spc="-5" b="1">
                <a:latin typeface="Tahoma"/>
                <a:cs typeface="Tahoma"/>
              </a:rPr>
              <a:t>genghongbiao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262380">
              <a:lnSpc>
                <a:spcPct val="100000"/>
              </a:lnSpc>
              <a:spcBef>
                <a:spcPts val="5"/>
              </a:spcBef>
            </a:pPr>
            <a:r>
              <a:rPr dirty="0" sz="1650" spc="5" b="1">
                <a:latin typeface="Noto Serif CJK JP"/>
                <a:cs typeface="Noto Serif CJK JP"/>
              </a:rPr>
              <a:t>高</a:t>
            </a:r>
            <a:r>
              <a:rPr dirty="0" sz="1650" b="1">
                <a:latin typeface="Noto Serif CJK JP"/>
                <a:cs typeface="Noto Serif CJK JP"/>
              </a:rPr>
              <a:t>通</a:t>
            </a:r>
            <a:r>
              <a:rPr dirty="0" sz="1650" spc="65" b="1">
                <a:latin typeface="Noto Serif CJK JP"/>
                <a:cs typeface="Noto Serif CJK JP"/>
              </a:rPr>
              <a:t> </a:t>
            </a:r>
            <a:r>
              <a:rPr dirty="0" sz="1650" spc="-5" b="1">
                <a:latin typeface="Tahoma"/>
                <a:cs typeface="Tahoma"/>
              </a:rPr>
              <a:t>5G</a:t>
            </a:r>
            <a:r>
              <a:rPr dirty="0" sz="1650" spc="5" b="1">
                <a:latin typeface="Noto Serif CJK JP"/>
                <a:cs typeface="Noto Serif CJK JP"/>
              </a:rPr>
              <a:t>专利许可计划</a:t>
            </a:r>
            <a:endParaRPr sz="165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950">
              <a:latin typeface="Noto Serif CJK JP"/>
              <a:cs typeface="Noto Serif CJK JP"/>
            </a:endParaRPr>
          </a:p>
          <a:p>
            <a:pPr marL="396875" marR="267970" indent="-128905">
              <a:lnSpc>
                <a:spcPct val="11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全球范围内使用高通移动网络核心专利的</a:t>
            </a:r>
            <a:r>
              <a:rPr dirty="0" sz="1200" spc="-5" b="1">
                <a:latin typeface="Tahoma"/>
                <a:cs typeface="Tahoma"/>
              </a:rPr>
              <a:t>5G</a:t>
            </a:r>
            <a:r>
              <a:rPr dirty="0" sz="1200" spc="5" b="1">
                <a:latin typeface="Noto Serif CJK JP"/>
                <a:cs typeface="Noto Serif CJK JP"/>
              </a:rPr>
              <a:t>手机都必须依 照下列条款缴纳专利费：</a:t>
            </a:r>
            <a:endParaRPr sz="1200">
              <a:latin typeface="Noto Serif CJK JP"/>
              <a:cs typeface="Noto Serif CJK JP"/>
            </a:endParaRPr>
          </a:p>
          <a:p>
            <a:pPr marL="439420">
              <a:lnSpc>
                <a:spcPct val="100000"/>
              </a:lnSpc>
              <a:spcBef>
                <a:spcPts val="645"/>
              </a:spcBef>
            </a:pPr>
            <a:r>
              <a:rPr dirty="0" sz="1050">
                <a:latin typeface="Tahoma"/>
                <a:cs typeface="Tahoma"/>
              </a:rPr>
              <a:t>–</a:t>
            </a:r>
            <a:r>
              <a:rPr dirty="0" sz="1050" spc="-60">
                <a:latin typeface="Tahoma"/>
                <a:cs typeface="Tahoma"/>
              </a:rPr>
              <a:t> </a:t>
            </a:r>
            <a:r>
              <a:rPr dirty="0" sz="1050" spc="5" b="1">
                <a:latin typeface="Noto Serif CJK JP"/>
                <a:cs typeface="Noto Serif CJK JP"/>
              </a:rPr>
              <a:t>单模</a:t>
            </a:r>
            <a:r>
              <a:rPr dirty="0" sz="1050" spc="-5" b="1">
                <a:latin typeface="Tahoma"/>
                <a:cs typeface="Tahoma"/>
              </a:rPr>
              <a:t>5G</a:t>
            </a:r>
            <a:r>
              <a:rPr dirty="0" sz="1050" spc="5" b="1">
                <a:latin typeface="Noto Serif CJK JP"/>
                <a:cs typeface="Noto Serif CJK JP"/>
              </a:rPr>
              <a:t>手机</a:t>
            </a:r>
            <a:r>
              <a:rPr dirty="0" sz="1050" spc="-5" b="1">
                <a:latin typeface="Noto Serif CJK JP"/>
                <a:cs typeface="Noto Serif CJK JP"/>
              </a:rPr>
              <a:t>：</a:t>
            </a:r>
            <a:r>
              <a:rPr dirty="0" sz="1050" spc="-5" b="1">
                <a:latin typeface="Tahoma"/>
                <a:cs typeface="Tahoma"/>
              </a:rPr>
              <a:t>2.275</a:t>
            </a:r>
            <a:r>
              <a:rPr dirty="0" sz="1050" spc="-5" b="1">
                <a:latin typeface="Noto Serif CJK JP"/>
                <a:cs typeface="Noto Serif CJK JP"/>
              </a:rPr>
              <a:t>％</a:t>
            </a:r>
            <a:endParaRPr sz="1050">
              <a:latin typeface="Noto Serif CJK JP"/>
              <a:cs typeface="Noto Serif CJK JP"/>
            </a:endParaRPr>
          </a:p>
          <a:p>
            <a:pPr marL="439420">
              <a:lnSpc>
                <a:spcPct val="100000"/>
              </a:lnSpc>
              <a:spcBef>
                <a:spcPts val="625"/>
              </a:spcBef>
            </a:pPr>
            <a:r>
              <a:rPr dirty="0" sz="1050">
                <a:latin typeface="Tahoma"/>
                <a:cs typeface="Tahoma"/>
              </a:rPr>
              <a:t>–</a:t>
            </a:r>
            <a:r>
              <a:rPr dirty="0" sz="1050" spc="-60">
                <a:latin typeface="Tahoma"/>
                <a:cs typeface="Tahoma"/>
              </a:rPr>
              <a:t> </a:t>
            </a:r>
            <a:r>
              <a:rPr dirty="0" sz="1050" spc="5" b="1">
                <a:latin typeface="Noto Serif CJK JP"/>
                <a:cs typeface="Noto Serif CJK JP"/>
              </a:rPr>
              <a:t>多模</a:t>
            </a:r>
            <a:r>
              <a:rPr dirty="0" sz="1050" spc="-5" b="1">
                <a:latin typeface="Tahoma"/>
                <a:cs typeface="Tahoma"/>
              </a:rPr>
              <a:t>5G</a:t>
            </a:r>
            <a:r>
              <a:rPr dirty="0" sz="1050" spc="5" b="1">
                <a:latin typeface="Noto Serif CJK JP"/>
                <a:cs typeface="Noto Serif CJK JP"/>
              </a:rPr>
              <a:t>手机</a:t>
            </a:r>
            <a:r>
              <a:rPr dirty="0" sz="1050" spc="-5" b="1">
                <a:latin typeface="Tahoma"/>
                <a:cs typeface="Tahoma"/>
              </a:rPr>
              <a:t>(3G/4G/5G)</a:t>
            </a:r>
            <a:r>
              <a:rPr dirty="0" sz="1050" spc="-5" b="1">
                <a:latin typeface="Noto Serif CJK JP"/>
                <a:cs typeface="Noto Serif CJK JP"/>
              </a:rPr>
              <a:t>：</a:t>
            </a:r>
            <a:r>
              <a:rPr dirty="0" sz="1050" spc="-5" b="1">
                <a:latin typeface="Tahoma"/>
                <a:cs typeface="Tahoma"/>
              </a:rPr>
              <a:t>3.25</a:t>
            </a:r>
            <a:r>
              <a:rPr dirty="0" sz="1050" spc="-5" b="1">
                <a:latin typeface="Noto Serif CJK JP"/>
                <a:cs typeface="Noto Serif CJK JP"/>
              </a:rPr>
              <a:t>％</a:t>
            </a:r>
            <a:endParaRPr sz="105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Noto Serif CJK JP"/>
              <a:cs typeface="Noto Serif CJK JP"/>
            </a:endParaRPr>
          </a:p>
          <a:p>
            <a:pPr marL="396875" marR="325120" indent="-128905">
              <a:lnSpc>
                <a:spcPct val="11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397510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而对于那些同时使用了高通移动网络标准核心专利、非核 心专利的</a:t>
            </a:r>
            <a:r>
              <a:rPr dirty="0" sz="1200" spc="-5" b="1">
                <a:latin typeface="Tahoma"/>
                <a:cs typeface="Tahoma"/>
              </a:rPr>
              <a:t>5G</a:t>
            </a:r>
            <a:r>
              <a:rPr dirty="0" sz="1200" spc="5" b="1">
                <a:latin typeface="Noto Serif CJK JP"/>
                <a:cs typeface="Noto Serif CJK JP"/>
              </a:rPr>
              <a:t>手机，收费标准为：</a:t>
            </a:r>
            <a:endParaRPr sz="1200">
              <a:latin typeface="Noto Serif CJK JP"/>
              <a:cs typeface="Noto Serif CJK JP"/>
            </a:endParaRPr>
          </a:p>
          <a:p>
            <a:pPr marL="439420">
              <a:lnSpc>
                <a:spcPct val="100000"/>
              </a:lnSpc>
              <a:spcBef>
                <a:spcPts val="645"/>
              </a:spcBef>
            </a:pPr>
            <a:r>
              <a:rPr dirty="0" sz="1050">
                <a:latin typeface="Tahoma"/>
                <a:cs typeface="Tahoma"/>
              </a:rPr>
              <a:t>–</a:t>
            </a:r>
            <a:r>
              <a:rPr dirty="0" sz="1050" spc="-60">
                <a:latin typeface="Tahoma"/>
                <a:cs typeface="Tahoma"/>
              </a:rPr>
              <a:t> </a:t>
            </a:r>
            <a:r>
              <a:rPr dirty="0" sz="1050" spc="5" b="1">
                <a:latin typeface="Noto Serif CJK JP"/>
                <a:cs typeface="Noto Serif CJK JP"/>
              </a:rPr>
              <a:t>单模</a:t>
            </a:r>
            <a:r>
              <a:rPr dirty="0" sz="1050" spc="-5" b="1">
                <a:latin typeface="Tahoma"/>
                <a:cs typeface="Tahoma"/>
              </a:rPr>
              <a:t>5G</a:t>
            </a:r>
            <a:r>
              <a:rPr dirty="0" sz="1050" spc="5" b="1">
                <a:latin typeface="Noto Serif CJK JP"/>
                <a:cs typeface="Noto Serif CJK JP"/>
              </a:rPr>
              <a:t>手机</a:t>
            </a:r>
            <a:r>
              <a:rPr dirty="0" sz="1050" b="1">
                <a:latin typeface="Noto Serif CJK JP"/>
                <a:cs typeface="Noto Serif CJK JP"/>
              </a:rPr>
              <a:t>：</a:t>
            </a:r>
            <a:r>
              <a:rPr dirty="0" sz="1050" b="1">
                <a:latin typeface="Tahoma"/>
                <a:cs typeface="Tahoma"/>
              </a:rPr>
              <a:t>4</a:t>
            </a:r>
            <a:r>
              <a:rPr dirty="0" sz="1050" b="1">
                <a:latin typeface="Noto Serif CJK JP"/>
                <a:cs typeface="Noto Serif CJK JP"/>
              </a:rPr>
              <a:t>％</a:t>
            </a:r>
            <a:endParaRPr sz="1050">
              <a:latin typeface="Noto Serif CJK JP"/>
              <a:cs typeface="Noto Serif CJK JP"/>
            </a:endParaRPr>
          </a:p>
          <a:p>
            <a:pPr marL="439420">
              <a:lnSpc>
                <a:spcPct val="100000"/>
              </a:lnSpc>
              <a:spcBef>
                <a:spcPts val="625"/>
              </a:spcBef>
            </a:pPr>
            <a:r>
              <a:rPr dirty="0" sz="1050">
                <a:latin typeface="Tahoma"/>
                <a:cs typeface="Tahoma"/>
              </a:rPr>
              <a:t>–</a:t>
            </a:r>
            <a:r>
              <a:rPr dirty="0" sz="1050" spc="-60">
                <a:latin typeface="Tahoma"/>
                <a:cs typeface="Tahoma"/>
              </a:rPr>
              <a:t> </a:t>
            </a:r>
            <a:r>
              <a:rPr dirty="0" sz="1050" spc="5" b="1">
                <a:latin typeface="Noto Serif CJK JP"/>
                <a:cs typeface="Noto Serif CJK JP"/>
              </a:rPr>
              <a:t>多模</a:t>
            </a:r>
            <a:r>
              <a:rPr dirty="0" sz="1050" spc="-5" b="1">
                <a:latin typeface="Tahoma"/>
                <a:cs typeface="Tahoma"/>
              </a:rPr>
              <a:t>5G</a:t>
            </a:r>
            <a:r>
              <a:rPr dirty="0" sz="1050" spc="5" b="1">
                <a:latin typeface="Noto Serif CJK JP"/>
                <a:cs typeface="Noto Serif CJK JP"/>
              </a:rPr>
              <a:t>手机</a:t>
            </a:r>
            <a:r>
              <a:rPr dirty="0" sz="1050" spc="-5" b="1">
                <a:latin typeface="Tahoma"/>
                <a:cs typeface="Tahoma"/>
              </a:rPr>
              <a:t>(3G/4G/5G)</a:t>
            </a:r>
            <a:r>
              <a:rPr dirty="0" sz="1050" spc="-5" b="1">
                <a:latin typeface="Noto Serif CJK JP"/>
                <a:cs typeface="Noto Serif CJK JP"/>
              </a:rPr>
              <a:t>：</a:t>
            </a:r>
            <a:r>
              <a:rPr dirty="0" sz="1050" spc="-5" b="1">
                <a:latin typeface="Tahoma"/>
                <a:cs typeface="Tahoma"/>
              </a:rPr>
              <a:t>5</a:t>
            </a:r>
            <a:r>
              <a:rPr dirty="0" sz="1050" spc="-5" b="1">
                <a:latin typeface="Noto Serif CJK JP"/>
                <a:cs typeface="Noto Serif CJK JP"/>
              </a:rPr>
              <a:t>％</a:t>
            </a:r>
            <a:endParaRPr sz="105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1949450"/>
            <a:chOff x="1491996" y="5855970"/>
            <a:chExt cx="3622040" cy="1949450"/>
          </a:xfrm>
        </p:grpSpPr>
        <p:sp>
          <p:nvSpPr>
            <p:cNvPr id="7" name="object 7"/>
            <p:cNvSpPr/>
            <p:nvPr/>
          </p:nvSpPr>
          <p:spPr>
            <a:xfrm>
              <a:off x="1491996" y="6320028"/>
              <a:ext cx="3561588" cy="526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54324" y="6575298"/>
              <a:ext cx="1226058" cy="12260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57372" y="657987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609600"/>
                  </a:moveTo>
                  <a:lnTo>
                    <a:pt x="1833" y="562041"/>
                  </a:lnTo>
                  <a:lnTo>
                    <a:pt x="7242" y="515470"/>
                  </a:lnTo>
                  <a:lnTo>
                    <a:pt x="16093" y="470022"/>
                  </a:lnTo>
                  <a:lnTo>
                    <a:pt x="28249" y="425835"/>
                  </a:lnTo>
                  <a:lnTo>
                    <a:pt x="43575" y="383045"/>
                  </a:lnTo>
                  <a:lnTo>
                    <a:pt x="61937" y="341789"/>
                  </a:lnTo>
                  <a:lnTo>
                    <a:pt x="83199" y="302203"/>
                  </a:lnTo>
                  <a:lnTo>
                    <a:pt x="107225" y="264425"/>
                  </a:lnTo>
                  <a:lnTo>
                    <a:pt x="133880" y="228591"/>
                  </a:lnTo>
                  <a:lnTo>
                    <a:pt x="163030" y="194837"/>
                  </a:lnTo>
                  <a:lnTo>
                    <a:pt x="194539" y="163302"/>
                  </a:lnTo>
                  <a:lnTo>
                    <a:pt x="228271" y="134120"/>
                  </a:lnTo>
                  <a:lnTo>
                    <a:pt x="264091" y="107430"/>
                  </a:lnTo>
                  <a:lnTo>
                    <a:pt x="301864" y="83368"/>
                  </a:lnTo>
                  <a:lnTo>
                    <a:pt x="341455" y="62070"/>
                  </a:lnTo>
                  <a:lnTo>
                    <a:pt x="382729" y="43674"/>
                  </a:lnTo>
                  <a:lnTo>
                    <a:pt x="425550" y="28316"/>
                  </a:lnTo>
                  <a:lnTo>
                    <a:pt x="469782" y="16133"/>
                  </a:lnTo>
                  <a:lnTo>
                    <a:pt x="515292" y="7261"/>
                  </a:lnTo>
                  <a:lnTo>
                    <a:pt x="561943" y="1838"/>
                  </a:lnTo>
                  <a:lnTo>
                    <a:pt x="609600" y="0"/>
                  </a:lnTo>
                  <a:lnTo>
                    <a:pt x="657256" y="1838"/>
                  </a:lnTo>
                  <a:lnTo>
                    <a:pt x="703907" y="7261"/>
                  </a:lnTo>
                  <a:lnTo>
                    <a:pt x="749417" y="16133"/>
                  </a:lnTo>
                  <a:lnTo>
                    <a:pt x="793649" y="28316"/>
                  </a:lnTo>
                  <a:lnTo>
                    <a:pt x="836470" y="43674"/>
                  </a:lnTo>
                  <a:lnTo>
                    <a:pt x="877744" y="62070"/>
                  </a:lnTo>
                  <a:lnTo>
                    <a:pt x="917335" y="83368"/>
                  </a:lnTo>
                  <a:lnTo>
                    <a:pt x="955108" y="107430"/>
                  </a:lnTo>
                  <a:lnTo>
                    <a:pt x="990928" y="134120"/>
                  </a:lnTo>
                  <a:lnTo>
                    <a:pt x="1024660" y="163302"/>
                  </a:lnTo>
                  <a:lnTo>
                    <a:pt x="1056169" y="194837"/>
                  </a:lnTo>
                  <a:lnTo>
                    <a:pt x="1085319" y="228591"/>
                  </a:lnTo>
                  <a:lnTo>
                    <a:pt x="1111974" y="264425"/>
                  </a:lnTo>
                  <a:lnTo>
                    <a:pt x="1136000" y="302203"/>
                  </a:lnTo>
                  <a:lnTo>
                    <a:pt x="1157262" y="341789"/>
                  </a:lnTo>
                  <a:lnTo>
                    <a:pt x="1175624" y="383045"/>
                  </a:lnTo>
                  <a:lnTo>
                    <a:pt x="1190950" y="425835"/>
                  </a:lnTo>
                  <a:lnTo>
                    <a:pt x="1203106" y="470022"/>
                  </a:lnTo>
                  <a:lnTo>
                    <a:pt x="1211957" y="515470"/>
                  </a:lnTo>
                  <a:lnTo>
                    <a:pt x="1217366" y="562041"/>
                  </a:lnTo>
                  <a:lnTo>
                    <a:pt x="1219200" y="609600"/>
                  </a:lnTo>
                  <a:lnTo>
                    <a:pt x="1217366" y="657256"/>
                  </a:lnTo>
                  <a:lnTo>
                    <a:pt x="1211957" y="703907"/>
                  </a:lnTo>
                  <a:lnTo>
                    <a:pt x="1203106" y="749417"/>
                  </a:lnTo>
                  <a:lnTo>
                    <a:pt x="1190950" y="793649"/>
                  </a:lnTo>
                  <a:lnTo>
                    <a:pt x="1175624" y="836470"/>
                  </a:lnTo>
                  <a:lnTo>
                    <a:pt x="1157262" y="877744"/>
                  </a:lnTo>
                  <a:lnTo>
                    <a:pt x="1136000" y="917335"/>
                  </a:lnTo>
                  <a:lnTo>
                    <a:pt x="1111974" y="955108"/>
                  </a:lnTo>
                  <a:lnTo>
                    <a:pt x="1085319" y="990928"/>
                  </a:lnTo>
                  <a:lnTo>
                    <a:pt x="1056169" y="1024660"/>
                  </a:lnTo>
                  <a:lnTo>
                    <a:pt x="1024660" y="1056169"/>
                  </a:lnTo>
                  <a:lnTo>
                    <a:pt x="990928" y="1085319"/>
                  </a:lnTo>
                  <a:lnTo>
                    <a:pt x="955108" y="1111974"/>
                  </a:lnTo>
                  <a:lnTo>
                    <a:pt x="917335" y="1136000"/>
                  </a:lnTo>
                  <a:lnTo>
                    <a:pt x="877744" y="1157262"/>
                  </a:lnTo>
                  <a:lnTo>
                    <a:pt x="836470" y="1175624"/>
                  </a:lnTo>
                  <a:lnTo>
                    <a:pt x="793649" y="1190950"/>
                  </a:lnTo>
                  <a:lnTo>
                    <a:pt x="749417" y="1203106"/>
                  </a:lnTo>
                  <a:lnTo>
                    <a:pt x="703907" y="1211957"/>
                  </a:lnTo>
                  <a:lnTo>
                    <a:pt x="657256" y="1217366"/>
                  </a:lnTo>
                  <a:lnTo>
                    <a:pt x="609600" y="1219200"/>
                  </a:lnTo>
                  <a:lnTo>
                    <a:pt x="561943" y="1217366"/>
                  </a:lnTo>
                  <a:lnTo>
                    <a:pt x="515292" y="1211957"/>
                  </a:lnTo>
                  <a:lnTo>
                    <a:pt x="469782" y="1203106"/>
                  </a:lnTo>
                  <a:lnTo>
                    <a:pt x="425550" y="1190950"/>
                  </a:lnTo>
                  <a:lnTo>
                    <a:pt x="382729" y="1175624"/>
                  </a:lnTo>
                  <a:lnTo>
                    <a:pt x="341455" y="1157262"/>
                  </a:lnTo>
                  <a:lnTo>
                    <a:pt x="301864" y="1136000"/>
                  </a:lnTo>
                  <a:lnTo>
                    <a:pt x="264091" y="1111974"/>
                  </a:lnTo>
                  <a:lnTo>
                    <a:pt x="228271" y="1085319"/>
                  </a:lnTo>
                  <a:lnTo>
                    <a:pt x="194539" y="1056169"/>
                  </a:lnTo>
                  <a:lnTo>
                    <a:pt x="163030" y="1024660"/>
                  </a:lnTo>
                  <a:lnTo>
                    <a:pt x="133880" y="990928"/>
                  </a:lnTo>
                  <a:lnTo>
                    <a:pt x="107225" y="955108"/>
                  </a:lnTo>
                  <a:lnTo>
                    <a:pt x="83199" y="917335"/>
                  </a:lnTo>
                  <a:lnTo>
                    <a:pt x="61937" y="877744"/>
                  </a:lnTo>
                  <a:lnTo>
                    <a:pt x="43575" y="836470"/>
                  </a:lnTo>
                  <a:lnTo>
                    <a:pt x="28249" y="793649"/>
                  </a:lnTo>
                  <a:lnTo>
                    <a:pt x="16093" y="749417"/>
                  </a:lnTo>
                  <a:lnTo>
                    <a:pt x="7242" y="703907"/>
                  </a:lnTo>
                  <a:lnTo>
                    <a:pt x="1833" y="657256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681221" y="6853682"/>
            <a:ext cx="58420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250">
                <a:latin typeface="Noto Sans Mono CJK HK"/>
                <a:cs typeface="Noto Sans Mono CJK HK"/>
              </a:rPr>
              <a:t>标准</a:t>
            </a:r>
            <a:endParaRPr sz="2250">
              <a:latin typeface="Noto Sans Mono CJK HK"/>
              <a:cs typeface="Noto Sans Mono CJK H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91458" y="7335519"/>
            <a:ext cx="1231900" cy="1231900"/>
            <a:chOff x="3791458" y="7335519"/>
            <a:chExt cx="1231900" cy="1231900"/>
          </a:xfrm>
        </p:grpSpPr>
        <p:sp>
          <p:nvSpPr>
            <p:cNvPr id="13" name="object 13"/>
            <p:cNvSpPr/>
            <p:nvPr/>
          </p:nvSpPr>
          <p:spPr>
            <a:xfrm>
              <a:off x="3794760" y="7335773"/>
              <a:ext cx="1226058" cy="12306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7808" y="7341869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609599"/>
                  </a:moveTo>
                  <a:lnTo>
                    <a:pt x="1833" y="562041"/>
                  </a:lnTo>
                  <a:lnTo>
                    <a:pt x="7242" y="515470"/>
                  </a:lnTo>
                  <a:lnTo>
                    <a:pt x="16093" y="470022"/>
                  </a:lnTo>
                  <a:lnTo>
                    <a:pt x="28249" y="425835"/>
                  </a:lnTo>
                  <a:lnTo>
                    <a:pt x="43575" y="383045"/>
                  </a:lnTo>
                  <a:lnTo>
                    <a:pt x="61937" y="341789"/>
                  </a:lnTo>
                  <a:lnTo>
                    <a:pt x="83199" y="302203"/>
                  </a:lnTo>
                  <a:lnTo>
                    <a:pt x="107225" y="264425"/>
                  </a:lnTo>
                  <a:lnTo>
                    <a:pt x="133880" y="228591"/>
                  </a:lnTo>
                  <a:lnTo>
                    <a:pt x="163030" y="194837"/>
                  </a:lnTo>
                  <a:lnTo>
                    <a:pt x="194539" y="163302"/>
                  </a:lnTo>
                  <a:lnTo>
                    <a:pt x="228271" y="134120"/>
                  </a:lnTo>
                  <a:lnTo>
                    <a:pt x="264091" y="107430"/>
                  </a:lnTo>
                  <a:lnTo>
                    <a:pt x="301864" y="83368"/>
                  </a:lnTo>
                  <a:lnTo>
                    <a:pt x="341455" y="62070"/>
                  </a:lnTo>
                  <a:lnTo>
                    <a:pt x="382729" y="43674"/>
                  </a:lnTo>
                  <a:lnTo>
                    <a:pt x="425550" y="28316"/>
                  </a:lnTo>
                  <a:lnTo>
                    <a:pt x="469782" y="16133"/>
                  </a:lnTo>
                  <a:lnTo>
                    <a:pt x="515292" y="7261"/>
                  </a:lnTo>
                  <a:lnTo>
                    <a:pt x="561943" y="1838"/>
                  </a:lnTo>
                  <a:lnTo>
                    <a:pt x="609600" y="0"/>
                  </a:lnTo>
                  <a:lnTo>
                    <a:pt x="657158" y="1838"/>
                  </a:lnTo>
                  <a:lnTo>
                    <a:pt x="703729" y="7261"/>
                  </a:lnTo>
                  <a:lnTo>
                    <a:pt x="749177" y="16133"/>
                  </a:lnTo>
                  <a:lnTo>
                    <a:pt x="793364" y="28316"/>
                  </a:lnTo>
                  <a:lnTo>
                    <a:pt x="836154" y="43674"/>
                  </a:lnTo>
                  <a:lnTo>
                    <a:pt x="877410" y="62070"/>
                  </a:lnTo>
                  <a:lnTo>
                    <a:pt x="916996" y="83368"/>
                  </a:lnTo>
                  <a:lnTo>
                    <a:pt x="954774" y="107430"/>
                  </a:lnTo>
                  <a:lnTo>
                    <a:pt x="990608" y="134120"/>
                  </a:lnTo>
                  <a:lnTo>
                    <a:pt x="1024362" y="163302"/>
                  </a:lnTo>
                  <a:lnTo>
                    <a:pt x="1055897" y="194837"/>
                  </a:lnTo>
                  <a:lnTo>
                    <a:pt x="1085079" y="228591"/>
                  </a:lnTo>
                  <a:lnTo>
                    <a:pt x="1111769" y="264425"/>
                  </a:lnTo>
                  <a:lnTo>
                    <a:pt x="1135831" y="302203"/>
                  </a:lnTo>
                  <a:lnTo>
                    <a:pt x="1157129" y="341789"/>
                  </a:lnTo>
                  <a:lnTo>
                    <a:pt x="1175525" y="383045"/>
                  </a:lnTo>
                  <a:lnTo>
                    <a:pt x="1190883" y="425835"/>
                  </a:lnTo>
                  <a:lnTo>
                    <a:pt x="1203066" y="470022"/>
                  </a:lnTo>
                  <a:lnTo>
                    <a:pt x="1211938" y="515470"/>
                  </a:lnTo>
                  <a:lnTo>
                    <a:pt x="1217361" y="562041"/>
                  </a:lnTo>
                  <a:lnTo>
                    <a:pt x="1219200" y="609599"/>
                  </a:lnTo>
                  <a:lnTo>
                    <a:pt x="1217361" y="657256"/>
                  </a:lnTo>
                  <a:lnTo>
                    <a:pt x="1211938" y="703907"/>
                  </a:lnTo>
                  <a:lnTo>
                    <a:pt x="1203066" y="749417"/>
                  </a:lnTo>
                  <a:lnTo>
                    <a:pt x="1190883" y="793649"/>
                  </a:lnTo>
                  <a:lnTo>
                    <a:pt x="1175525" y="836470"/>
                  </a:lnTo>
                  <a:lnTo>
                    <a:pt x="1157129" y="877744"/>
                  </a:lnTo>
                  <a:lnTo>
                    <a:pt x="1135831" y="917335"/>
                  </a:lnTo>
                  <a:lnTo>
                    <a:pt x="1111769" y="955108"/>
                  </a:lnTo>
                  <a:lnTo>
                    <a:pt x="1085079" y="990928"/>
                  </a:lnTo>
                  <a:lnTo>
                    <a:pt x="1055897" y="1024660"/>
                  </a:lnTo>
                  <a:lnTo>
                    <a:pt x="1024362" y="1056169"/>
                  </a:lnTo>
                  <a:lnTo>
                    <a:pt x="990608" y="1085319"/>
                  </a:lnTo>
                  <a:lnTo>
                    <a:pt x="954774" y="1111974"/>
                  </a:lnTo>
                  <a:lnTo>
                    <a:pt x="916996" y="1136000"/>
                  </a:lnTo>
                  <a:lnTo>
                    <a:pt x="877410" y="1157262"/>
                  </a:lnTo>
                  <a:lnTo>
                    <a:pt x="836154" y="1175624"/>
                  </a:lnTo>
                  <a:lnTo>
                    <a:pt x="793364" y="1190950"/>
                  </a:lnTo>
                  <a:lnTo>
                    <a:pt x="749177" y="1203106"/>
                  </a:lnTo>
                  <a:lnTo>
                    <a:pt x="703729" y="1211957"/>
                  </a:lnTo>
                  <a:lnTo>
                    <a:pt x="657158" y="1217366"/>
                  </a:lnTo>
                  <a:lnTo>
                    <a:pt x="609600" y="1219199"/>
                  </a:lnTo>
                  <a:lnTo>
                    <a:pt x="561943" y="1217366"/>
                  </a:lnTo>
                  <a:lnTo>
                    <a:pt x="515292" y="1211957"/>
                  </a:lnTo>
                  <a:lnTo>
                    <a:pt x="469782" y="1203106"/>
                  </a:lnTo>
                  <a:lnTo>
                    <a:pt x="425550" y="1190950"/>
                  </a:lnTo>
                  <a:lnTo>
                    <a:pt x="382729" y="1175624"/>
                  </a:lnTo>
                  <a:lnTo>
                    <a:pt x="341455" y="1157262"/>
                  </a:lnTo>
                  <a:lnTo>
                    <a:pt x="301864" y="1136000"/>
                  </a:lnTo>
                  <a:lnTo>
                    <a:pt x="264091" y="1111974"/>
                  </a:lnTo>
                  <a:lnTo>
                    <a:pt x="228271" y="1085319"/>
                  </a:lnTo>
                  <a:lnTo>
                    <a:pt x="194539" y="1056169"/>
                  </a:lnTo>
                  <a:lnTo>
                    <a:pt x="163030" y="1024660"/>
                  </a:lnTo>
                  <a:lnTo>
                    <a:pt x="133880" y="990928"/>
                  </a:lnTo>
                  <a:lnTo>
                    <a:pt x="107225" y="955108"/>
                  </a:lnTo>
                  <a:lnTo>
                    <a:pt x="83199" y="917335"/>
                  </a:lnTo>
                  <a:lnTo>
                    <a:pt x="61937" y="877744"/>
                  </a:lnTo>
                  <a:lnTo>
                    <a:pt x="43575" y="836470"/>
                  </a:lnTo>
                  <a:lnTo>
                    <a:pt x="28249" y="793649"/>
                  </a:lnTo>
                  <a:lnTo>
                    <a:pt x="16093" y="749417"/>
                  </a:lnTo>
                  <a:lnTo>
                    <a:pt x="7242" y="703907"/>
                  </a:lnTo>
                  <a:lnTo>
                    <a:pt x="1833" y="657256"/>
                  </a:lnTo>
                  <a:lnTo>
                    <a:pt x="0" y="6095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250435" y="7777988"/>
            <a:ext cx="58420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250">
                <a:latin typeface="Noto Sans Mono CJK HK"/>
                <a:cs typeface="Noto Sans Mono CJK HK"/>
              </a:rPr>
              <a:t>专利</a:t>
            </a:r>
            <a:endParaRPr sz="2250">
              <a:latin typeface="Noto Sans Mono CJK HK"/>
              <a:cs typeface="Noto Sans Mono CJK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11348" y="7335519"/>
            <a:ext cx="1231900" cy="1231900"/>
            <a:chOff x="2911348" y="7335519"/>
            <a:chExt cx="1231900" cy="1231900"/>
          </a:xfrm>
        </p:grpSpPr>
        <p:sp>
          <p:nvSpPr>
            <p:cNvPr id="17" name="object 17"/>
            <p:cNvSpPr/>
            <p:nvPr/>
          </p:nvSpPr>
          <p:spPr>
            <a:xfrm>
              <a:off x="2913888" y="7335773"/>
              <a:ext cx="1226058" cy="12306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17698" y="7341869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609599"/>
                  </a:moveTo>
                  <a:lnTo>
                    <a:pt x="1833" y="562041"/>
                  </a:lnTo>
                  <a:lnTo>
                    <a:pt x="7242" y="515470"/>
                  </a:lnTo>
                  <a:lnTo>
                    <a:pt x="16093" y="470022"/>
                  </a:lnTo>
                  <a:lnTo>
                    <a:pt x="28249" y="425835"/>
                  </a:lnTo>
                  <a:lnTo>
                    <a:pt x="43575" y="383045"/>
                  </a:lnTo>
                  <a:lnTo>
                    <a:pt x="61937" y="341789"/>
                  </a:lnTo>
                  <a:lnTo>
                    <a:pt x="83199" y="302203"/>
                  </a:lnTo>
                  <a:lnTo>
                    <a:pt x="107225" y="264425"/>
                  </a:lnTo>
                  <a:lnTo>
                    <a:pt x="133880" y="228591"/>
                  </a:lnTo>
                  <a:lnTo>
                    <a:pt x="163030" y="194837"/>
                  </a:lnTo>
                  <a:lnTo>
                    <a:pt x="194539" y="163302"/>
                  </a:lnTo>
                  <a:lnTo>
                    <a:pt x="228271" y="134120"/>
                  </a:lnTo>
                  <a:lnTo>
                    <a:pt x="264091" y="107430"/>
                  </a:lnTo>
                  <a:lnTo>
                    <a:pt x="301864" y="83368"/>
                  </a:lnTo>
                  <a:lnTo>
                    <a:pt x="341455" y="62070"/>
                  </a:lnTo>
                  <a:lnTo>
                    <a:pt x="382729" y="43674"/>
                  </a:lnTo>
                  <a:lnTo>
                    <a:pt x="425550" y="28316"/>
                  </a:lnTo>
                  <a:lnTo>
                    <a:pt x="469782" y="16133"/>
                  </a:lnTo>
                  <a:lnTo>
                    <a:pt x="515292" y="7261"/>
                  </a:lnTo>
                  <a:lnTo>
                    <a:pt x="561943" y="1838"/>
                  </a:lnTo>
                  <a:lnTo>
                    <a:pt x="609600" y="0"/>
                  </a:lnTo>
                  <a:lnTo>
                    <a:pt x="657256" y="1838"/>
                  </a:lnTo>
                  <a:lnTo>
                    <a:pt x="703907" y="7261"/>
                  </a:lnTo>
                  <a:lnTo>
                    <a:pt x="749417" y="16133"/>
                  </a:lnTo>
                  <a:lnTo>
                    <a:pt x="793649" y="28316"/>
                  </a:lnTo>
                  <a:lnTo>
                    <a:pt x="836470" y="43674"/>
                  </a:lnTo>
                  <a:lnTo>
                    <a:pt x="877744" y="62070"/>
                  </a:lnTo>
                  <a:lnTo>
                    <a:pt x="917335" y="83368"/>
                  </a:lnTo>
                  <a:lnTo>
                    <a:pt x="955108" y="107430"/>
                  </a:lnTo>
                  <a:lnTo>
                    <a:pt x="990928" y="134120"/>
                  </a:lnTo>
                  <a:lnTo>
                    <a:pt x="1024660" y="163302"/>
                  </a:lnTo>
                  <a:lnTo>
                    <a:pt x="1056169" y="194837"/>
                  </a:lnTo>
                  <a:lnTo>
                    <a:pt x="1085319" y="228591"/>
                  </a:lnTo>
                  <a:lnTo>
                    <a:pt x="1111974" y="264425"/>
                  </a:lnTo>
                  <a:lnTo>
                    <a:pt x="1136000" y="302203"/>
                  </a:lnTo>
                  <a:lnTo>
                    <a:pt x="1157262" y="341789"/>
                  </a:lnTo>
                  <a:lnTo>
                    <a:pt x="1175624" y="383045"/>
                  </a:lnTo>
                  <a:lnTo>
                    <a:pt x="1190950" y="425835"/>
                  </a:lnTo>
                  <a:lnTo>
                    <a:pt x="1203106" y="470022"/>
                  </a:lnTo>
                  <a:lnTo>
                    <a:pt x="1211957" y="515470"/>
                  </a:lnTo>
                  <a:lnTo>
                    <a:pt x="1217366" y="562041"/>
                  </a:lnTo>
                  <a:lnTo>
                    <a:pt x="1219200" y="609599"/>
                  </a:lnTo>
                  <a:lnTo>
                    <a:pt x="1217366" y="657256"/>
                  </a:lnTo>
                  <a:lnTo>
                    <a:pt x="1211957" y="703907"/>
                  </a:lnTo>
                  <a:lnTo>
                    <a:pt x="1203106" y="749417"/>
                  </a:lnTo>
                  <a:lnTo>
                    <a:pt x="1190950" y="793649"/>
                  </a:lnTo>
                  <a:lnTo>
                    <a:pt x="1175624" y="836470"/>
                  </a:lnTo>
                  <a:lnTo>
                    <a:pt x="1157262" y="877744"/>
                  </a:lnTo>
                  <a:lnTo>
                    <a:pt x="1136000" y="917335"/>
                  </a:lnTo>
                  <a:lnTo>
                    <a:pt x="1111974" y="955108"/>
                  </a:lnTo>
                  <a:lnTo>
                    <a:pt x="1085319" y="990928"/>
                  </a:lnTo>
                  <a:lnTo>
                    <a:pt x="1056169" y="1024660"/>
                  </a:lnTo>
                  <a:lnTo>
                    <a:pt x="1024660" y="1056169"/>
                  </a:lnTo>
                  <a:lnTo>
                    <a:pt x="990928" y="1085319"/>
                  </a:lnTo>
                  <a:lnTo>
                    <a:pt x="955108" y="1111974"/>
                  </a:lnTo>
                  <a:lnTo>
                    <a:pt x="917335" y="1136000"/>
                  </a:lnTo>
                  <a:lnTo>
                    <a:pt x="877744" y="1157262"/>
                  </a:lnTo>
                  <a:lnTo>
                    <a:pt x="836470" y="1175624"/>
                  </a:lnTo>
                  <a:lnTo>
                    <a:pt x="793649" y="1190950"/>
                  </a:lnTo>
                  <a:lnTo>
                    <a:pt x="749417" y="1203106"/>
                  </a:lnTo>
                  <a:lnTo>
                    <a:pt x="703907" y="1211957"/>
                  </a:lnTo>
                  <a:lnTo>
                    <a:pt x="657256" y="1217366"/>
                  </a:lnTo>
                  <a:lnTo>
                    <a:pt x="609600" y="1219199"/>
                  </a:lnTo>
                  <a:lnTo>
                    <a:pt x="561943" y="1217366"/>
                  </a:lnTo>
                  <a:lnTo>
                    <a:pt x="515292" y="1211957"/>
                  </a:lnTo>
                  <a:lnTo>
                    <a:pt x="469782" y="1203106"/>
                  </a:lnTo>
                  <a:lnTo>
                    <a:pt x="425550" y="1190950"/>
                  </a:lnTo>
                  <a:lnTo>
                    <a:pt x="382729" y="1175624"/>
                  </a:lnTo>
                  <a:lnTo>
                    <a:pt x="341455" y="1157262"/>
                  </a:lnTo>
                  <a:lnTo>
                    <a:pt x="301864" y="1136000"/>
                  </a:lnTo>
                  <a:lnTo>
                    <a:pt x="264091" y="1111974"/>
                  </a:lnTo>
                  <a:lnTo>
                    <a:pt x="228271" y="1085319"/>
                  </a:lnTo>
                  <a:lnTo>
                    <a:pt x="194539" y="1056169"/>
                  </a:lnTo>
                  <a:lnTo>
                    <a:pt x="163030" y="1024660"/>
                  </a:lnTo>
                  <a:lnTo>
                    <a:pt x="133880" y="990928"/>
                  </a:lnTo>
                  <a:lnTo>
                    <a:pt x="107225" y="955108"/>
                  </a:lnTo>
                  <a:lnTo>
                    <a:pt x="83199" y="917335"/>
                  </a:lnTo>
                  <a:lnTo>
                    <a:pt x="61937" y="877744"/>
                  </a:lnTo>
                  <a:lnTo>
                    <a:pt x="43575" y="836470"/>
                  </a:lnTo>
                  <a:lnTo>
                    <a:pt x="28249" y="793649"/>
                  </a:lnTo>
                  <a:lnTo>
                    <a:pt x="16093" y="749417"/>
                  </a:lnTo>
                  <a:lnTo>
                    <a:pt x="7242" y="703907"/>
                  </a:lnTo>
                  <a:lnTo>
                    <a:pt x="1833" y="657256"/>
                  </a:lnTo>
                  <a:lnTo>
                    <a:pt x="0" y="6095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112770" y="7611109"/>
            <a:ext cx="584200" cy="70294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R="5080">
              <a:lnSpc>
                <a:spcPts val="2630"/>
              </a:lnSpc>
              <a:spcBef>
                <a:spcPts val="245"/>
              </a:spcBef>
            </a:pPr>
            <a:r>
              <a:rPr dirty="0" sz="2250">
                <a:latin typeface="Noto Sans Mono CJK HK"/>
                <a:cs typeface="Noto Sans Mono CJK HK"/>
              </a:rPr>
              <a:t>科技 成果</a:t>
            </a:r>
            <a:endParaRPr sz="2250">
              <a:latin typeface="Noto Sans Mono CJK HK"/>
              <a:cs typeface="Noto Sans Mono CJK H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22014" y="6820661"/>
            <a:ext cx="1108075" cy="920115"/>
          </a:xfrm>
          <a:custGeom>
            <a:avLst/>
            <a:gdLst/>
            <a:ahLst/>
            <a:cxnLst/>
            <a:rect l="l" t="t" r="r" b="b"/>
            <a:pathLst>
              <a:path w="1108075" h="920115">
                <a:moveTo>
                  <a:pt x="1107948" y="0"/>
                </a:moveTo>
                <a:lnTo>
                  <a:pt x="890015" y="9906"/>
                </a:lnTo>
                <a:lnTo>
                  <a:pt x="0" y="91973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024628" y="6770369"/>
            <a:ext cx="910590" cy="318770"/>
          </a:xfrm>
          <a:prstGeom prst="rect">
            <a:avLst/>
          </a:prstGeom>
          <a:solidFill>
            <a:srgbClr val="B8B8F0"/>
          </a:solidFill>
          <a:ln w="12700">
            <a:solidFill>
              <a:srgbClr val="00000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535"/>
              </a:spcBef>
            </a:pPr>
            <a:r>
              <a:rPr dirty="0" sz="1200" spc="5" b="1">
                <a:latin typeface="Noto Serif CJK JP"/>
                <a:cs typeface="Noto Serif CJK JP"/>
              </a:rPr>
              <a:t>团体标准化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7255" y="6743954"/>
            <a:ext cx="14325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95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171450" algn="l"/>
              </a:tabLst>
            </a:pPr>
            <a:r>
              <a:rPr dirty="0" sz="1400" b="1">
                <a:latin typeface="Noto Serif CJK JP"/>
                <a:cs typeface="Noto Serif CJK JP"/>
              </a:rPr>
              <a:t>科技成果专利化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67255" y="7140194"/>
            <a:ext cx="1432560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95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171450" algn="l"/>
              </a:tabLst>
            </a:pPr>
            <a:r>
              <a:rPr dirty="0" sz="1400" b="1">
                <a:latin typeface="Noto Serif CJK JP"/>
                <a:cs typeface="Noto Serif CJK JP"/>
              </a:rPr>
              <a:t>科技成果标准化</a:t>
            </a:r>
            <a:endParaRPr sz="14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232CC"/>
              </a:buClr>
              <a:buFont typeface="Wingdings"/>
              <a:buChar char=""/>
            </a:pPr>
            <a:endParaRPr sz="700">
              <a:latin typeface="Noto Serif CJK JP"/>
              <a:cs typeface="Noto Serif CJK JP"/>
            </a:endParaRPr>
          </a:p>
          <a:p>
            <a:pPr marL="171450" indent="-171450">
              <a:lnSpc>
                <a:spcPct val="100000"/>
              </a:lnSpc>
              <a:buClr>
                <a:srgbClr val="3232CC"/>
              </a:buClr>
              <a:buSzPct val="78571"/>
              <a:buFont typeface="Wingdings"/>
              <a:buChar char=""/>
              <a:tabLst>
                <a:tab pos="171450" algn="l"/>
              </a:tabLst>
            </a:pPr>
            <a:r>
              <a:rPr dirty="0" sz="1400" b="1">
                <a:latin typeface="Noto Serif CJK JP"/>
                <a:cs typeface="Noto Serif CJK JP"/>
              </a:rPr>
              <a:t>专利标准化</a:t>
            </a:r>
            <a:endParaRPr sz="14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232CC"/>
              </a:buClr>
              <a:buFont typeface="Wingdings"/>
              <a:buChar char=""/>
            </a:pPr>
            <a:endParaRPr sz="700">
              <a:latin typeface="Noto Serif CJK JP"/>
              <a:cs typeface="Noto Serif CJK JP"/>
            </a:endParaRPr>
          </a:p>
          <a:p>
            <a:pPr marL="171450" indent="-171450">
              <a:lnSpc>
                <a:spcPct val="100000"/>
              </a:lnSpc>
              <a:buClr>
                <a:srgbClr val="3232CC"/>
              </a:buClr>
              <a:buSzPct val="78571"/>
              <a:buFont typeface="Wingdings"/>
              <a:buChar char=""/>
              <a:tabLst>
                <a:tab pos="171450" algn="l"/>
              </a:tabLst>
            </a:pPr>
            <a:r>
              <a:rPr dirty="0" sz="1400" b="1">
                <a:latin typeface="Noto Serif CJK JP"/>
                <a:cs typeface="Noto Serif CJK JP"/>
              </a:rPr>
              <a:t>标准垄断化</a:t>
            </a:r>
            <a:endParaRPr sz="1400">
              <a:latin typeface="Noto Serif CJK JP"/>
              <a:cs typeface="Noto Serif CJK JP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73376" y="8580628"/>
            <a:ext cx="2587625" cy="486409"/>
            <a:chOff x="2373376" y="8580628"/>
            <a:chExt cx="2587625" cy="486409"/>
          </a:xfrm>
        </p:grpSpPr>
        <p:sp>
          <p:nvSpPr>
            <p:cNvPr id="25" name="object 25"/>
            <p:cNvSpPr/>
            <p:nvPr/>
          </p:nvSpPr>
          <p:spPr>
            <a:xfrm>
              <a:off x="2379726" y="8586978"/>
              <a:ext cx="604520" cy="473709"/>
            </a:xfrm>
            <a:custGeom>
              <a:avLst/>
              <a:gdLst/>
              <a:ahLst/>
              <a:cxnLst/>
              <a:rect l="l" t="t" r="r" b="b"/>
              <a:pathLst>
                <a:path w="604519" h="473709">
                  <a:moveTo>
                    <a:pt x="236981" y="0"/>
                  </a:moveTo>
                  <a:lnTo>
                    <a:pt x="0" y="85344"/>
                  </a:lnTo>
                  <a:lnTo>
                    <a:pt x="212597" y="183642"/>
                  </a:lnTo>
                  <a:lnTo>
                    <a:pt x="140207" y="212597"/>
                  </a:lnTo>
                  <a:lnTo>
                    <a:pt x="342138" y="306324"/>
                  </a:lnTo>
                  <a:lnTo>
                    <a:pt x="280416" y="326898"/>
                  </a:lnTo>
                  <a:lnTo>
                    <a:pt x="604266" y="473202"/>
                  </a:lnTo>
                  <a:lnTo>
                    <a:pt x="413003" y="281940"/>
                  </a:lnTo>
                  <a:lnTo>
                    <a:pt x="464057" y="262890"/>
                  </a:lnTo>
                  <a:lnTo>
                    <a:pt x="309371" y="148590"/>
                  </a:lnTo>
                  <a:lnTo>
                    <a:pt x="359663" y="133350"/>
                  </a:lnTo>
                  <a:lnTo>
                    <a:pt x="2369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379726" y="8586978"/>
              <a:ext cx="604520" cy="473709"/>
            </a:xfrm>
            <a:custGeom>
              <a:avLst/>
              <a:gdLst/>
              <a:ahLst/>
              <a:cxnLst/>
              <a:rect l="l" t="t" r="r" b="b"/>
              <a:pathLst>
                <a:path w="604519" h="473709">
                  <a:moveTo>
                    <a:pt x="236981" y="0"/>
                  </a:moveTo>
                  <a:lnTo>
                    <a:pt x="359663" y="133350"/>
                  </a:lnTo>
                  <a:lnTo>
                    <a:pt x="309371" y="148590"/>
                  </a:lnTo>
                  <a:lnTo>
                    <a:pt x="464057" y="262890"/>
                  </a:lnTo>
                  <a:lnTo>
                    <a:pt x="413003" y="281940"/>
                  </a:lnTo>
                  <a:lnTo>
                    <a:pt x="604266" y="473202"/>
                  </a:lnTo>
                  <a:lnTo>
                    <a:pt x="280416" y="326898"/>
                  </a:lnTo>
                  <a:lnTo>
                    <a:pt x="342138" y="306324"/>
                  </a:lnTo>
                  <a:lnTo>
                    <a:pt x="140207" y="212597"/>
                  </a:lnTo>
                  <a:lnTo>
                    <a:pt x="212597" y="183642"/>
                  </a:lnTo>
                  <a:lnTo>
                    <a:pt x="0" y="85344"/>
                  </a:lnTo>
                  <a:lnTo>
                    <a:pt x="236981" y="0"/>
                  </a:lnTo>
                  <a:close/>
                </a:path>
              </a:pathLst>
            </a:custGeom>
            <a:ln w="12699">
              <a:solidFill>
                <a:srgbClr val="4894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302508" y="8586978"/>
              <a:ext cx="604520" cy="473709"/>
            </a:xfrm>
            <a:custGeom>
              <a:avLst/>
              <a:gdLst/>
              <a:ahLst/>
              <a:cxnLst/>
              <a:rect l="l" t="t" r="r" b="b"/>
              <a:pathLst>
                <a:path w="604520" h="473709">
                  <a:moveTo>
                    <a:pt x="236982" y="0"/>
                  </a:moveTo>
                  <a:lnTo>
                    <a:pt x="0" y="85344"/>
                  </a:lnTo>
                  <a:lnTo>
                    <a:pt x="212598" y="183642"/>
                  </a:lnTo>
                  <a:lnTo>
                    <a:pt x="140208" y="212597"/>
                  </a:lnTo>
                  <a:lnTo>
                    <a:pt x="342138" y="306324"/>
                  </a:lnTo>
                  <a:lnTo>
                    <a:pt x="280416" y="326898"/>
                  </a:lnTo>
                  <a:lnTo>
                    <a:pt x="604266" y="473202"/>
                  </a:lnTo>
                  <a:lnTo>
                    <a:pt x="413004" y="281940"/>
                  </a:lnTo>
                  <a:lnTo>
                    <a:pt x="464058" y="262890"/>
                  </a:lnTo>
                  <a:lnTo>
                    <a:pt x="309372" y="148590"/>
                  </a:lnTo>
                  <a:lnTo>
                    <a:pt x="359664" y="133350"/>
                  </a:lnTo>
                  <a:lnTo>
                    <a:pt x="2369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302508" y="8586978"/>
              <a:ext cx="604520" cy="473709"/>
            </a:xfrm>
            <a:custGeom>
              <a:avLst/>
              <a:gdLst/>
              <a:ahLst/>
              <a:cxnLst/>
              <a:rect l="l" t="t" r="r" b="b"/>
              <a:pathLst>
                <a:path w="604520" h="473709">
                  <a:moveTo>
                    <a:pt x="236982" y="0"/>
                  </a:moveTo>
                  <a:lnTo>
                    <a:pt x="359664" y="133350"/>
                  </a:lnTo>
                  <a:lnTo>
                    <a:pt x="309372" y="148590"/>
                  </a:lnTo>
                  <a:lnTo>
                    <a:pt x="464058" y="262890"/>
                  </a:lnTo>
                  <a:lnTo>
                    <a:pt x="413004" y="281940"/>
                  </a:lnTo>
                  <a:lnTo>
                    <a:pt x="604266" y="473202"/>
                  </a:lnTo>
                  <a:lnTo>
                    <a:pt x="280416" y="326898"/>
                  </a:lnTo>
                  <a:lnTo>
                    <a:pt x="342138" y="306324"/>
                  </a:lnTo>
                  <a:lnTo>
                    <a:pt x="140208" y="212597"/>
                  </a:lnTo>
                  <a:lnTo>
                    <a:pt x="212598" y="183642"/>
                  </a:lnTo>
                  <a:lnTo>
                    <a:pt x="0" y="85344"/>
                  </a:lnTo>
                  <a:lnTo>
                    <a:pt x="236982" y="0"/>
                  </a:lnTo>
                  <a:close/>
                </a:path>
              </a:pathLst>
            </a:custGeom>
            <a:ln w="12699">
              <a:solidFill>
                <a:srgbClr val="4894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351020" y="8586978"/>
              <a:ext cx="603885" cy="473709"/>
            </a:xfrm>
            <a:custGeom>
              <a:avLst/>
              <a:gdLst/>
              <a:ahLst/>
              <a:cxnLst/>
              <a:rect l="l" t="t" r="r" b="b"/>
              <a:pathLst>
                <a:path w="603885" h="473709">
                  <a:moveTo>
                    <a:pt x="236982" y="0"/>
                  </a:moveTo>
                  <a:lnTo>
                    <a:pt x="0" y="85344"/>
                  </a:lnTo>
                  <a:lnTo>
                    <a:pt x="212598" y="183642"/>
                  </a:lnTo>
                  <a:lnTo>
                    <a:pt x="140208" y="212597"/>
                  </a:lnTo>
                  <a:lnTo>
                    <a:pt x="341376" y="306324"/>
                  </a:lnTo>
                  <a:lnTo>
                    <a:pt x="279654" y="326898"/>
                  </a:lnTo>
                  <a:lnTo>
                    <a:pt x="603504" y="473202"/>
                  </a:lnTo>
                  <a:lnTo>
                    <a:pt x="413004" y="281940"/>
                  </a:lnTo>
                  <a:lnTo>
                    <a:pt x="463296" y="262890"/>
                  </a:lnTo>
                  <a:lnTo>
                    <a:pt x="308610" y="148590"/>
                  </a:lnTo>
                  <a:lnTo>
                    <a:pt x="359664" y="133350"/>
                  </a:lnTo>
                  <a:lnTo>
                    <a:pt x="236982" y="0"/>
                  </a:lnTo>
                  <a:close/>
                </a:path>
              </a:pathLst>
            </a:custGeom>
            <a:solidFill>
              <a:srgbClr val="65C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351020" y="8586978"/>
              <a:ext cx="603885" cy="473709"/>
            </a:xfrm>
            <a:custGeom>
              <a:avLst/>
              <a:gdLst/>
              <a:ahLst/>
              <a:cxnLst/>
              <a:rect l="l" t="t" r="r" b="b"/>
              <a:pathLst>
                <a:path w="603885" h="473709">
                  <a:moveTo>
                    <a:pt x="236982" y="0"/>
                  </a:moveTo>
                  <a:lnTo>
                    <a:pt x="359664" y="133350"/>
                  </a:lnTo>
                  <a:lnTo>
                    <a:pt x="308610" y="148590"/>
                  </a:lnTo>
                  <a:lnTo>
                    <a:pt x="463296" y="262890"/>
                  </a:lnTo>
                  <a:lnTo>
                    <a:pt x="413004" y="281940"/>
                  </a:lnTo>
                  <a:lnTo>
                    <a:pt x="603504" y="473202"/>
                  </a:lnTo>
                  <a:lnTo>
                    <a:pt x="279654" y="326898"/>
                  </a:lnTo>
                  <a:lnTo>
                    <a:pt x="341376" y="306324"/>
                  </a:lnTo>
                  <a:lnTo>
                    <a:pt x="140208" y="212597"/>
                  </a:lnTo>
                  <a:lnTo>
                    <a:pt x="212598" y="183642"/>
                  </a:lnTo>
                  <a:lnTo>
                    <a:pt x="0" y="85344"/>
                  </a:lnTo>
                  <a:lnTo>
                    <a:pt x="236982" y="0"/>
                  </a:lnTo>
                  <a:close/>
                </a:path>
              </a:pathLst>
            </a:custGeom>
            <a:ln w="12700">
              <a:solidFill>
                <a:srgbClr val="4894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329433" y="9039859"/>
            <a:ext cx="90487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Noto Serif CJK JP"/>
                <a:cs typeface="Noto Serif CJK JP"/>
              </a:rPr>
              <a:t>新标准化法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84636" y="9039859"/>
            <a:ext cx="248856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70585" algn="l"/>
              </a:tabLst>
            </a:pPr>
            <a:r>
              <a:rPr dirty="0" sz="1400" b="1">
                <a:latin typeface="Noto Serif CJK JP"/>
                <a:cs typeface="Noto Serif CJK JP"/>
              </a:rPr>
              <a:t>新专利</a:t>
            </a:r>
            <a:r>
              <a:rPr dirty="0" sz="1400" spc="-5" b="1">
                <a:latin typeface="Noto Serif CJK JP"/>
                <a:cs typeface="Noto Serif CJK JP"/>
              </a:rPr>
              <a:t>法	</a:t>
            </a:r>
            <a:r>
              <a:rPr dirty="0" sz="1400" b="1">
                <a:latin typeface="Noto Serif CJK JP"/>
                <a:cs typeface="Noto Serif CJK JP"/>
              </a:rPr>
              <a:t>促进科技成果转化法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35707" y="6058154"/>
            <a:ext cx="30975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200" spc="220" b="1">
                <a:solidFill>
                  <a:srgbClr val="0032CC"/>
                </a:solidFill>
                <a:latin typeface="Noto Serif CJK JP"/>
                <a:cs typeface="Noto Serif CJK JP"/>
              </a:rPr>
              <a:t>知识经济时代“新四化”</a:t>
            </a:r>
            <a:endParaRPr sz="2200">
              <a:latin typeface="Noto Serif CJK JP"/>
              <a:cs typeface="Noto Serif CJK JP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98091" y="5862065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862070" cy="1223645"/>
            <a:chOff x="1491996" y="1405127"/>
            <a:chExt cx="3862070" cy="1223645"/>
          </a:xfrm>
        </p:grpSpPr>
        <p:sp>
          <p:nvSpPr>
            <p:cNvPr id="3" name="object 3"/>
            <p:cNvSpPr/>
            <p:nvPr/>
          </p:nvSpPr>
          <p:spPr>
            <a:xfrm>
              <a:off x="1491996" y="1869186"/>
              <a:ext cx="3561588" cy="526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96262" y="2157983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5">
                  <a:moveTo>
                    <a:pt x="136487" y="431336"/>
                  </a:moveTo>
                  <a:lnTo>
                    <a:pt x="172210" y="464056"/>
                  </a:lnTo>
                  <a:lnTo>
                    <a:pt x="164592" y="456438"/>
                  </a:lnTo>
                  <a:lnTo>
                    <a:pt x="163068" y="455676"/>
                  </a:lnTo>
                  <a:lnTo>
                    <a:pt x="155448" y="448056"/>
                  </a:lnTo>
                  <a:lnTo>
                    <a:pt x="153924" y="447294"/>
                  </a:lnTo>
                  <a:lnTo>
                    <a:pt x="146304" y="439674"/>
                  </a:lnTo>
                  <a:lnTo>
                    <a:pt x="144780" y="438912"/>
                  </a:lnTo>
                  <a:lnTo>
                    <a:pt x="137922" y="432054"/>
                  </a:lnTo>
                  <a:lnTo>
                    <a:pt x="136487" y="431336"/>
                  </a:lnTo>
                  <a:close/>
                </a:path>
                <a:path w="344805" h="464185">
                  <a:moveTo>
                    <a:pt x="127327" y="422946"/>
                  </a:moveTo>
                  <a:lnTo>
                    <a:pt x="135955" y="430849"/>
                  </a:lnTo>
                  <a:lnTo>
                    <a:pt x="128778" y="423672"/>
                  </a:lnTo>
                  <a:lnTo>
                    <a:pt x="127327" y="422946"/>
                  </a:lnTo>
                  <a:close/>
                </a:path>
                <a:path w="344805" h="464185">
                  <a:moveTo>
                    <a:pt x="118167" y="414556"/>
                  </a:moveTo>
                  <a:lnTo>
                    <a:pt x="126891" y="422547"/>
                  </a:lnTo>
                  <a:lnTo>
                    <a:pt x="119634" y="415290"/>
                  </a:lnTo>
                  <a:lnTo>
                    <a:pt x="118167" y="414556"/>
                  </a:lnTo>
                  <a:close/>
                </a:path>
                <a:path w="344805" h="464185">
                  <a:moveTo>
                    <a:pt x="109006" y="406166"/>
                  </a:moveTo>
                  <a:lnTo>
                    <a:pt x="117827" y="414245"/>
                  </a:lnTo>
                  <a:lnTo>
                    <a:pt x="110490" y="406908"/>
                  </a:lnTo>
                  <a:lnTo>
                    <a:pt x="109006" y="406166"/>
                  </a:lnTo>
                  <a:close/>
                </a:path>
                <a:path w="344805" h="464185">
                  <a:moveTo>
                    <a:pt x="99846" y="397776"/>
                  </a:moveTo>
                  <a:lnTo>
                    <a:pt x="108763" y="405944"/>
                  </a:lnTo>
                  <a:lnTo>
                    <a:pt x="101346" y="398526"/>
                  </a:lnTo>
                  <a:lnTo>
                    <a:pt x="99846" y="397776"/>
                  </a:lnTo>
                  <a:close/>
                </a:path>
                <a:path w="344805" h="464185">
                  <a:moveTo>
                    <a:pt x="90686" y="389386"/>
                  </a:moveTo>
                  <a:lnTo>
                    <a:pt x="99700" y="397642"/>
                  </a:lnTo>
                  <a:lnTo>
                    <a:pt x="92202" y="390144"/>
                  </a:lnTo>
                  <a:lnTo>
                    <a:pt x="90686" y="389386"/>
                  </a:lnTo>
                  <a:close/>
                </a:path>
                <a:path w="344805" h="464185">
                  <a:moveTo>
                    <a:pt x="762" y="306324"/>
                  </a:moveTo>
                  <a:lnTo>
                    <a:pt x="0" y="306324"/>
                  </a:lnTo>
                  <a:lnTo>
                    <a:pt x="90636" y="389340"/>
                  </a:lnTo>
                  <a:lnTo>
                    <a:pt x="83058" y="381762"/>
                  </a:lnTo>
                  <a:lnTo>
                    <a:pt x="81534" y="381000"/>
                  </a:lnTo>
                  <a:lnTo>
                    <a:pt x="73914" y="373380"/>
                  </a:lnTo>
                  <a:lnTo>
                    <a:pt x="72390" y="372618"/>
                  </a:lnTo>
                  <a:lnTo>
                    <a:pt x="64770" y="364998"/>
                  </a:lnTo>
                  <a:lnTo>
                    <a:pt x="63246" y="364236"/>
                  </a:lnTo>
                  <a:lnTo>
                    <a:pt x="55626" y="356616"/>
                  </a:lnTo>
                  <a:lnTo>
                    <a:pt x="54102" y="355854"/>
                  </a:lnTo>
                  <a:lnTo>
                    <a:pt x="46482" y="348234"/>
                  </a:lnTo>
                  <a:lnTo>
                    <a:pt x="44958" y="347472"/>
                  </a:lnTo>
                  <a:lnTo>
                    <a:pt x="37338" y="339852"/>
                  </a:lnTo>
                  <a:lnTo>
                    <a:pt x="35814" y="339090"/>
                  </a:lnTo>
                  <a:lnTo>
                    <a:pt x="28194" y="331470"/>
                  </a:lnTo>
                  <a:lnTo>
                    <a:pt x="26670" y="330708"/>
                  </a:lnTo>
                  <a:lnTo>
                    <a:pt x="19050" y="323088"/>
                  </a:lnTo>
                  <a:lnTo>
                    <a:pt x="17526" y="322326"/>
                  </a:lnTo>
                  <a:lnTo>
                    <a:pt x="9906" y="314706"/>
                  </a:lnTo>
                  <a:lnTo>
                    <a:pt x="8382" y="313944"/>
                  </a:lnTo>
                  <a:lnTo>
                    <a:pt x="762" y="306324"/>
                  </a:lnTo>
                  <a:close/>
                </a:path>
                <a:path w="344805" h="464185">
                  <a:moveTo>
                    <a:pt x="0" y="0"/>
                  </a:moveTo>
                  <a:lnTo>
                    <a:pt x="0" y="306324"/>
                  </a:lnTo>
                  <a:lnTo>
                    <a:pt x="0" y="0"/>
                  </a:lnTo>
                  <a:close/>
                </a:path>
                <a:path w="344805" h="464185">
                  <a:moveTo>
                    <a:pt x="0" y="0"/>
                  </a:moveTo>
                  <a:close/>
                </a:path>
                <a:path w="344805" h="464185">
                  <a:moveTo>
                    <a:pt x="344424" y="37"/>
                  </a:moveTo>
                  <a:lnTo>
                    <a:pt x="343662" y="306324"/>
                  </a:lnTo>
                  <a:lnTo>
                    <a:pt x="172212" y="463296"/>
                  </a:lnTo>
                  <a:lnTo>
                    <a:pt x="172212" y="464057"/>
                  </a:lnTo>
                  <a:lnTo>
                    <a:pt x="344423" y="306324"/>
                  </a:lnTo>
                  <a:lnTo>
                    <a:pt x="344424" y="37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40686" y="215163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89912" y="2457958"/>
              <a:ext cx="184910" cy="170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96262" y="2157983"/>
              <a:ext cx="0" cy="306705"/>
            </a:xfrm>
            <a:custGeom>
              <a:avLst/>
              <a:gdLst/>
              <a:ahLst/>
              <a:cxnLst/>
              <a:rect l="l" t="t" r="r" b="b"/>
              <a:pathLst>
                <a:path w="0" h="306705">
                  <a:moveTo>
                    <a:pt x="0" y="30632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40685" y="215163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68474" y="2158021"/>
              <a:ext cx="172720" cy="464184"/>
            </a:xfrm>
            <a:custGeom>
              <a:avLst/>
              <a:gdLst/>
              <a:ahLst/>
              <a:cxnLst/>
              <a:rect l="l" t="t" r="r" b="b"/>
              <a:pathLst>
                <a:path w="172719" h="464185">
                  <a:moveTo>
                    <a:pt x="172211" y="0"/>
                  </a:moveTo>
                  <a:lnTo>
                    <a:pt x="172211" y="306286"/>
                  </a:lnTo>
                  <a:lnTo>
                    <a:pt x="0" y="464020"/>
                  </a:lnTo>
                </a:path>
              </a:pathLst>
            </a:custGeom>
            <a:ln w="12700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96262" y="2157983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5">
                  <a:moveTo>
                    <a:pt x="344424" y="0"/>
                  </a:moveTo>
                  <a:lnTo>
                    <a:pt x="172212" y="157734"/>
                  </a:lnTo>
                  <a:lnTo>
                    <a:pt x="0" y="0"/>
                  </a:lnTo>
                  <a:lnTo>
                    <a:pt x="0" y="306324"/>
                  </a:lnTo>
                  <a:lnTo>
                    <a:pt x="172212" y="464058"/>
                  </a:lnTo>
                  <a:lnTo>
                    <a:pt x="344424" y="306324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DD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96262" y="2157983"/>
              <a:ext cx="344805" cy="464184"/>
            </a:xfrm>
            <a:custGeom>
              <a:avLst/>
              <a:gdLst/>
              <a:ahLst/>
              <a:cxnLst/>
              <a:rect l="l" t="t" r="r" b="b"/>
              <a:pathLst>
                <a:path w="344805" h="464185">
                  <a:moveTo>
                    <a:pt x="344424" y="0"/>
                  </a:moveTo>
                  <a:lnTo>
                    <a:pt x="344424" y="306324"/>
                  </a:lnTo>
                  <a:lnTo>
                    <a:pt x="172212" y="464058"/>
                  </a:lnTo>
                  <a:lnTo>
                    <a:pt x="0" y="306324"/>
                  </a:lnTo>
                  <a:lnTo>
                    <a:pt x="0" y="0"/>
                  </a:lnTo>
                  <a:lnTo>
                    <a:pt x="172212" y="157734"/>
                  </a:lnTo>
                  <a:lnTo>
                    <a:pt x="344424" y="0"/>
                  </a:lnTo>
                  <a:close/>
                </a:path>
              </a:pathLst>
            </a:custGeom>
            <a:ln w="12699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444496" y="2157983"/>
              <a:ext cx="2909316" cy="3284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49830" y="2164079"/>
              <a:ext cx="2898140" cy="317500"/>
            </a:xfrm>
            <a:custGeom>
              <a:avLst/>
              <a:gdLst/>
              <a:ahLst/>
              <a:cxnLst/>
              <a:rect l="l" t="t" r="r" b="b"/>
              <a:pathLst>
                <a:path w="2898140" h="317500">
                  <a:moveTo>
                    <a:pt x="2897886" y="53340"/>
                  </a:moveTo>
                  <a:lnTo>
                    <a:pt x="2897886" y="264414"/>
                  </a:lnTo>
                  <a:lnTo>
                    <a:pt x="2893468" y="284845"/>
                  </a:lnTo>
                  <a:lnTo>
                    <a:pt x="2881407" y="301561"/>
                  </a:lnTo>
                  <a:lnTo>
                    <a:pt x="2863488" y="312848"/>
                  </a:lnTo>
                  <a:lnTo>
                    <a:pt x="2841498" y="316992"/>
                  </a:lnTo>
                  <a:lnTo>
                    <a:pt x="0" y="316992"/>
                  </a:lnTo>
                  <a:lnTo>
                    <a:pt x="0" y="0"/>
                  </a:lnTo>
                  <a:lnTo>
                    <a:pt x="2841498" y="0"/>
                  </a:lnTo>
                  <a:lnTo>
                    <a:pt x="2863488" y="4155"/>
                  </a:lnTo>
                  <a:lnTo>
                    <a:pt x="2881407" y="15525"/>
                  </a:lnTo>
                  <a:lnTo>
                    <a:pt x="2893468" y="32468"/>
                  </a:lnTo>
                  <a:lnTo>
                    <a:pt x="2897886" y="53340"/>
                  </a:lnTo>
                  <a:close/>
                </a:path>
              </a:pathLst>
            </a:custGeom>
            <a:ln w="12699">
              <a:solidFill>
                <a:srgbClr val="DD2F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456179" y="2232152"/>
            <a:ext cx="2877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920" indent="-1917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8285" algn="l"/>
                <a:tab pos="248920" algn="l"/>
              </a:tabLst>
            </a:pPr>
            <a:r>
              <a:rPr dirty="0" sz="1200" spc="5" b="1">
                <a:latin typeface="Noto Sans Mono CJK HK"/>
                <a:cs typeface="Noto Sans Mono CJK HK"/>
              </a:rPr>
              <a:t>科技与标准结合的6个问题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99055" y="2855722"/>
            <a:ext cx="3263900" cy="490855"/>
            <a:chOff x="2099055" y="2855722"/>
            <a:chExt cx="3263900" cy="490855"/>
          </a:xfrm>
        </p:grpSpPr>
        <p:sp>
          <p:nvSpPr>
            <p:cNvPr id="17" name="object 17"/>
            <p:cNvSpPr/>
            <p:nvPr/>
          </p:nvSpPr>
          <p:spPr>
            <a:xfrm>
              <a:off x="2105406" y="2862072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337565" y="0"/>
                  </a:moveTo>
                  <a:lnTo>
                    <a:pt x="336803" y="309372"/>
                  </a:lnTo>
                  <a:lnTo>
                    <a:pt x="169163" y="477015"/>
                  </a:lnTo>
                  <a:lnTo>
                    <a:pt x="337565" y="309372"/>
                  </a:lnTo>
                  <a:lnTo>
                    <a:pt x="337565" y="0"/>
                  </a:lnTo>
                  <a:close/>
                </a:path>
                <a:path w="337819" h="478154">
                  <a:moveTo>
                    <a:pt x="337565" y="0"/>
                  </a:moveTo>
                  <a:close/>
                </a:path>
                <a:path w="337819" h="478154">
                  <a:moveTo>
                    <a:pt x="761" y="309372"/>
                  </a:moveTo>
                  <a:lnTo>
                    <a:pt x="0" y="309372"/>
                  </a:lnTo>
                  <a:lnTo>
                    <a:pt x="168401" y="477773"/>
                  </a:lnTo>
                  <a:lnTo>
                    <a:pt x="168783" y="477393"/>
                  </a:lnTo>
                  <a:lnTo>
                    <a:pt x="761" y="309372"/>
                  </a:lnTo>
                  <a:close/>
                </a:path>
              </a:pathLst>
            </a:custGeom>
            <a:solidFill>
              <a:srgbClr val="32B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42971" y="285572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05405" y="2862072"/>
              <a:ext cx="168910" cy="478155"/>
            </a:xfrm>
            <a:custGeom>
              <a:avLst/>
              <a:gdLst/>
              <a:ahLst/>
              <a:cxnLst/>
              <a:rect l="l" t="t" r="r" b="b"/>
              <a:pathLst>
                <a:path w="168910" h="478154">
                  <a:moveTo>
                    <a:pt x="168783" y="477393"/>
                  </a:moveTo>
                  <a:lnTo>
                    <a:pt x="168401" y="477773"/>
                  </a:lnTo>
                  <a:lnTo>
                    <a:pt x="0" y="309372"/>
                  </a:lnTo>
                </a:path>
                <a:path w="168910" h="47815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42971" y="285572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273807" y="2862072"/>
              <a:ext cx="169545" cy="477520"/>
            </a:xfrm>
            <a:custGeom>
              <a:avLst/>
              <a:gdLst/>
              <a:ahLst/>
              <a:cxnLst/>
              <a:rect l="l" t="t" r="r" b="b"/>
              <a:pathLst>
                <a:path w="169544" h="477520">
                  <a:moveTo>
                    <a:pt x="169164" y="0"/>
                  </a:moveTo>
                  <a:lnTo>
                    <a:pt x="169164" y="309371"/>
                  </a:lnTo>
                  <a:lnTo>
                    <a:pt x="762" y="477015"/>
                  </a:lnTo>
                </a:path>
                <a:path w="169544" h="477520">
                  <a:moveTo>
                    <a:pt x="0" y="168401"/>
                  </a:moveTo>
                  <a:lnTo>
                    <a:pt x="0" y="168401"/>
                  </a:lnTo>
                  <a:lnTo>
                    <a:pt x="39" y="168362"/>
                  </a:lnTo>
                </a:path>
              </a:pathLst>
            </a:custGeom>
            <a:ln w="12700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05405" y="2862072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337565" y="0"/>
                  </a:moveTo>
                  <a:lnTo>
                    <a:pt x="168401" y="168402"/>
                  </a:lnTo>
                  <a:lnTo>
                    <a:pt x="0" y="0"/>
                  </a:lnTo>
                  <a:lnTo>
                    <a:pt x="0" y="309372"/>
                  </a:lnTo>
                  <a:lnTo>
                    <a:pt x="168401" y="477773"/>
                  </a:lnTo>
                  <a:lnTo>
                    <a:pt x="337565" y="309372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32B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105405" y="2862072"/>
              <a:ext cx="337820" cy="478155"/>
            </a:xfrm>
            <a:custGeom>
              <a:avLst/>
              <a:gdLst/>
              <a:ahLst/>
              <a:cxnLst/>
              <a:rect l="l" t="t" r="r" b="b"/>
              <a:pathLst>
                <a:path w="337819" h="478154">
                  <a:moveTo>
                    <a:pt x="337565" y="0"/>
                  </a:moveTo>
                  <a:lnTo>
                    <a:pt x="337565" y="309372"/>
                  </a:lnTo>
                  <a:lnTo>
                    <a:pt x="168401" y="477773"/>
                  </a:lnTo>
                  <a:lnTo>
                    <a:pt x="0" y="309372"/>
                  </a:lnTo>
                  <a:lnTo>
                    <a:pt x="0" y="0"/>
                  </a:lnTo>
                  <a:lnTo>
                    <a:pt x="168401" y="168402"/>
                  </a:lnTo>
                  <a:lnTo>
                    <a:pt x="337565" y="0"/>
                  </a:lnTo>
                  <a:close/>
                </a:path>
              </a:pathLst>
            </a:custGeom>
            <a:ln w="12700">
              <a:solidFill>
                <a:srgbClr val="BF4F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36113" y="2855976"/>
              <a:ext cx="2926080" cy="3200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442209" y="2862072"/>
              <a:ext cx="2914015" cy="310515"/>
            </a:xfrm>
            <a:custGeom>
              <a:avLst/>
              <a:gdLst/>
              <a:ahLst/>
              <a:cxnLst/>
              <a:rect l="l" t="t" r="r" b="b"/>
              <a:pathLst>
                <a:path w="2914015" h="310514">
                  <a:moveTo>
                    <a:pt x="2913888" y="51816"/>
                  </a:moveTo>
                  <a:lnTo>
                    <a:pt x="2913888" y="259080"/>
                  </a:lnTo>
                  <a:lnTo>
                    <a:pt x="2909744" y="278951"/>
                  </a:lnTo>
                  <a:lnTo>
                    <a:pt x="2898457" y="295179"/>
                  </a:lnTo>
                  <a:lnTo>
                    <a:pt x="2881741" y="306121"/>
                  </a:lnTo>
                  <a:lnTo>
                    <a:pt x="2861310" y="310134"/>
                  </a:lnTo>
                  <a:lnTo>
                    <a:pt x="0" y="310134"/>
                  </a:lnTo>
                  <a:lnTo>
                    <a:pt x="0" y="0"/>
                  </a:lnTo>
                  <a:lnTo>
                    <a:pt x="2861310" y="0"/>
                  </a:lnTo>
                  <a:lnTo>
                    <a:pt x="2881741" y="4024"/>
                  </a:lnTo>
                  <a:lnTo>
                    <a:pt x="2898457" y="15049"/>
                  </a:lnTo>
                  <a:lnTo>
                    <a:pt x="2909744" y="31503"/>
                  </a:lnTo>
                  <a:lnTo>
                    <a:pt x="2913888" y="51816"/>
                  </a:lnTo>
                  <a:close/>
                </a:path>
              </a:pathLst>
            </a:custGeom>
            <a:ln w="12700">
              <a:solidFill>
                <a:srgbClr val="32BD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448560" y="2908807"/>
            <a:ext cx="289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6540" indent="-1917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55904" algn="l"/>
                <a:tab pos="256540" algn="l"/>
              </a:tabLst>
            </a:pPr>
            <a:r>
              <a:rPr dirty="0" sz="1200" spc="5" b="1">
                <a:latin typeface="Noto Sans Mono CJK HK"/>
                <a:cs typeface="Noto Sans Mono CJK HK"/>
              </a:rPr>
              <a:t>科技与标准结合的障碍与对策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21916" y="3546855"/>
            <a:ext cx="347980" cy="492125"/>
            <a:chOff x="2121916" y="3546855"/>
            <a:chExt cx="347980" cy="492125"/>
          </a:xfrm>
        </p:grpSpPr>
        <p:sp>
          <p:nvSpPr>
            <p:cNvPr id="28" name="object 28"/>
            <p:cNvSpPr/>
            <p:nvPr/>
          </p:nvSpPr>
          <p:spPr>
            <a:xfrm>
              <a:off x="2128266" y="3553205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335280" y="0"/>
                  </a:moveTo>
                  <a:lnTo>
                    <a:pt x="334518" y="761"/>
                  </a:lnTo>
                  <a:lnTo>
                    <a:pt x="335280" y="761"/>
                  </a:lnTo>
                  <a:lnTo>
                    <a:pt x="335280" y="0"/>
                  </a:lnTo>
                  <a:close/>
                </a:path>
                <a:path w="335280" h="479425">
                  <a:moveTo>
                    <a:pt x="762" y="311657"/>
                  </a:moveTo>
                  <a:lnTo>
                    <a:pt x="0" y="311657"/>
                  </a:lnTo>
                  <a:lnTo>
                    <a:pt x="167640" y="479298"/>
                  </a:lnTo>
                  <a:lnTo>
                    <a:pt x="168402" y="478535"/>
                  </a:lnTo>
                  <a:lnTo>
                    <a:pt x="166878" y="477773"/>
                  </a:lnTo>
                  <a:lnTo>
                    <a:pt x="762" y="311657"/>
                  </a:lnTo>
                  <a:close/>
                </a:path>
                <a:path w="335280" h="479425">
                  <a:moveTo>
                    <a:pt x="335280" y="783"/>
                  </a:moveTo>
                  <a:lnTo>
                    <a:pt x="334517" y="311658"/>
                  </a:lnTo>
                  <a:lnTo>
                    <a:pt x="168402" y="477773"/>
                  </a:lnTo>
                  <a:lnTo>
                    <a:pt x="168402" y="478535"/>
                  </a:lnTo>
                  <a:lnTo>
                    <a:pt x="335280" y="311658"/>
                  </a:lnTo>
                  <a:lnTo>
                    <a:pt x="335280" y="783"/>
                  </a:lnTo>
                  <a:close/>
                </a:path>
                <a:path w="335280" h="479425">
                  <a:moveTo>
                    <a:pt x="0" y="0"/>
                  </a:moveTo>
                  <a:lnTo>
                    <a:pt x="0" y="311657"/>
                  </a:lnTo>
                  <a:lnTo>
                    <a:pt x="0" y="761"/>
                  </a:lnTo>
                  <a:lnTo>
                    <a:pt x="761" y="761"/>
                  </a:lnTo>
                  <a:lnTo>
                    <a:pt x="0" y="0"/>
                  </a:lnTo>
                  <a:close/>
                </a:path>
                <a:path w="335280" h="479425">
                  <a:moveTo>
                    <a:pt x="166878" y="166878"/>
                  </a:moveTo>
                  <a:lnTo>
                    <a:pt x="166878" y="167639"/>
                  </a:lnTo>
                  <a:lnTo>
                    <a:pt x="167385" y="167385"/>
                  </a:lnTo>
                  <a:lnTo>
                    <a:pt x="166878" y="166878"/>
                  </a:lnTo>
                  <a:close/>
                </a:path>
              </a:pathLst>
            </a:custGeom>
            <a:solidFill>
              <a:srgbClr val="A2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63546" y="3553205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-6350" y="380"/>
                  </a:moveTo>
                  <a:lnTo>
                    <a:pt x="6350" y="380"/>
                  </a:lnTo>
                </a:path>
              </a:pathLst>
            </a:custGeom>
            <a:ln w="12700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128266" y="3553205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168402" y="478535"/>
                  </a:moveTo>
                  <a:lnTo>
                    <a:pt x="167640" y="479298"/>
                  </a:lnTo>
                  <a:lnTo>
                    <a:pt x="0" y="311658"/>
                  </a:lnTo>
                  <a:lnTo>
                    <a:pt x="0" y="0"/>
                  </a:lnTo>
                  <a:lnTo>
                    <a:pt x="761" y="761"/>
                  </a:lnTo>
                </a:path>
                <a:path w="335280" h="479425">
                  <a:moveTo>
                    <a:pt x="334518" y="761"/>
                  </a:moveTo>
                  <a:lnTo>
                    <a:pt x="335280" y="0"/>
                  </a:lnTo>
                </a:path>
                <a:path w="335280" h="479425">
                  <a:moveTo>
                    <a:pt x="335280" y="783"/>
                  </a:moveTo>
                  <a:lnTo>
                    <a:pt x="335280" y="311658"/>
                  </a:lnTo>
                  <a:lnTo>
                    <a:pt x="168402" y="478535"/>
                  </a:lnTo>
                </a:path>
                <a:path w="335280" h="479425">
                  <a:moveTo>
                    <a:pt x="166878" y="166878"/>
                  </a:moveTo>
                  <a:lnTo>
                    <a:pt x="167385" y="167385"/>
                  </a:lnTo>
                </a:path>
              </a:pathLst>
            </a:custGeom>
            <a:ln w="12700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128266" y="3553205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335280" y="0"/>
                  </a:moveTo>
                  <a:lnTo>
                    <a:pt x="167640" y="167640"/>
                  </a:lnTo>
                  <a:lnTo>
                    <a:pt x="0" y="0"/>
                  </a:lnTo>
                  <a:lnTo>
                    <a:pt x="0" y="311658"/>
                  </a:lnTo>
                  <a:lnTo>
                    <a:pt x="167640" y="479298"/>
                  </a:lnTo>
                  <a:lnTo>
                    <a:pt x="335280" y="311658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A2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128266" y="3553205"/>
              <a:ext cx="335280" cy="479425"/>
            </a:xfrm>
            <a:custGeom>
              <a:avLst/>
              <a:gdLst/>
              <a:ahLst/>
              <a:cxnLst/>
              <a:rect l="l" t="t" r="r" b="b"/>
              <a:pathLst>
                <a:path w="335280" h="479425">
                  <a:moveTo>
                    <a:pt x="335280" y="0"/>
                  </a:moveTo>
                  <a:lnTo>
                    <a:pt x="335280" y="311658"/>
                  </a:lnTo>
                  <a:lnTo>
                    <a:pt x="167640" y="479298"/>
                  </a:lnTo>
                  <a:lnTo>
                    <a:pt x="0" y="311658"/>
                  </a:lnTo>
                  <a:lnTo>
                    <a:pt x="0" y="0"/>
                  </a:lnTo>
                  <a:lnTo>
                    <a:pt x="167640" y="167640"/>
                  </a:lnTo>
                  <a:lnTo>
                    <a:pt x="335280" y="0"/>
                  </a:lnTo>
                  <a:close/>
                </a:path>
              </a:pathLst>
            </a:custGeom>
            <a:ln w="12699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750570">
              <a:lnSpc>
                <a:spcPct val="100000"/>
              </a:lnSpc>
            </a:pPr>
            <a:r>
              <a:rPr dirty="0" sz="135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732790">
              <a:lnSpc>
                <a:spcPct val="100000"/>
              </a:lnSpc>
            </a:pPr>
            <a:r>
              <a:rPr dirty="0" sz="135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754380">
              <a:lnSpc>
                <a:spcPct val="100000"/>
              </a:lnSpc>
            </a:pPr>
            <a:r>
              <a:rPr dirty="0" sz="1350" b="1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56433" y="3560571"/>
            <a:ext cx="2906395" cy="323850"/>
            <a:chOff x="2456433" y="3560571"/>
            <a:chExt cx="2906395" cy="323850"/>
          </a:xfrm>
        </p:grpSpPr>
        <p:sp>
          <p:nvSpPr>
            <p:cNvPr id="35" name="object 35"/>
            <p:cNvSpPr/>
            <p:nvPr/>
          </p:nvSpPr>
          <p:spPr>
            <a:xfrm>
              <a:off x="2462783" y="3566921"/>
              <a:ext cx="2893695" cy="311150"/>
            </a:xfrm>
            <a:custGeom>
              <a:avLst/>
              <a:gdLst/>
              <a:ahLst/>
              <a:cxnLst/>
              <a:rect l="l" t="t" r="r" b="b"/>
              <a:pathLst>
                <a:path w="2893695" h="311150">
                  <a:moveTo>
                    <a:pt x="2841497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2841497" y="310896"/>
                  </a:lnTo>
                  <a:lnTo>
                    <a:pt x="2861488" y="306871"/>
                  </a:lnTo>
                  <a:lnTo>
                    <a:pt x="2877978" y="295846"/>
                  </a:lnTo>
                  <a:lnTo>
                    <a:pt x="2889182" y="279392"/>
                  </a:lnTo>
                  <a:lnTo>
                    <a:pt x="2893314" y="259080"/>
                  </a:lnTo>
                  <a:lnTo>
                    <a:pt x="2893314" y="51816"/>
                  </a:lnTo>
                  <a:lnTo>
                    <a:pt x="2889182" y="31825"/>
                  </a:lnTo>
                  <a:lnTo>
                    <a:pt x="2877978" y="15335"/>
                  </a:lnTo>
                  <a:lnTo>
                    <a:pt x="2861488" y="4131"/>
                  </a:lnTo>
                  <a:lnTo>
                    <a:pt x="2841497" y="0"/>
                  </a:lnTo>
                  <a:close/>
                </a:path>
              </a:pathLst>
            </a:custGeom>
            <a:solidFill>
              <a:srgbClr val="A2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462783" y="3566921"/>
              <a:ext cx="2893695" cy="311150"/>
            </a:xfrm>
            <a:custGeom>
              <a:avLst/>
              <a:gdLst/>
              <a:ahLst/>
              <a:cxnLst/>
              <a:rect l="l" t="t" r="r" b="b"/>
              <a:pathLst>
                <a:path w="2893695" h="311150">
                  <a:moveTo>
                    <a:pt x="2893314" y="51816"/>
                  </a:moveTo>
                  <a:lnTo>
                    <a:pt x="2893314" y="259080"/>
                  </a:lnTo>
                  <a:lnTo>
                    <a:pt x="2889182" y="279392"/>
                  </a:lnTo>
                  <a:lnTo>
                    <a:pt x="2877978" y="295846"/>
                  </a:lnTo>
                  <a:lnTo>
                    <a:pt x="2861488" y="306871"/>
                  </a:lnTo>
                  <a:lnTo>
                    <a:pt x="2841497" y="310896"/>
                  </a:lnTo>
                  <a:lnTo>
                    <a:pt x="0" y="310896"/>
                  </a:lnTo>
                  <a:lnTo>
                    <a:pt x="0" y="0"/>
                  </a:lnTo>
                  <a:lnTo>
                    <a:pt x="2841497" y="0"/>
                  </a:lnTo>
                  <a:lnTo>
                    <a:pt x="2861488" y="4131"/>
                  </a:lnTo>
                  <a:lnTo>
                    <a:pt x="2877978" y="15335"/>
                  </a:lnTo>
                  <a:lnTo>
                    <a:pt x="2889182" y="31825"/>
                  </a:lnTo>
                  <a:lnTo>
                    <a:pt x="2893314" y="51816"/>
                  </a:lnTo>
                  <a:close/>
                </a:path>
              </a:pathLst>
            </a:custGeom>
            <a:ln w="12700">
              <a:solidFill>
                <a:srgbClr val="D65F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2469133" y="3601466"/>
            <a:ext cx="287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645" indent="-1924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7645" algn="l"/>
                <a:tab pos="208279" algn="l"/>
              </a:tabLst>
            </a:pPr>
            <a:r>
              <a:rPr dirty="0" sz="1200" spc="5" b="1">
                <a:latin typeface="Noto Sans Mono CJK HK"/>
                <a:cs typeface="Noto Sans Mono CJK HK"/>
              </a:rPr>
              <a:t>案例：小微企业科技成果转化为标准</a:t>
            </a:r>
            <a:endParaRPr sz="1200">
              <a:latin typeface="Noto Sans Mono CJK HK"/>
              <a:cs typeface="Noto Sans Mono CJK H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39" name="object 39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dirty="0" sz="2000" spc="-5">
                <a:solidFill>
                  <a:srgbClr val="0032CC"/>
                </a:solidFill>
                <a:latin typeface="Tahoma"/>
                <a:cs typeface="Tahoma"/>
              </a:rPr>
              <a:t>1</a:t>
            </a:r>
            <a:r>
              <a:rPr dirty="0" sz="2000" spc="-5">
                <a:solidFill>
                  <a:srgbClr val="0032CC"/>
                </a:solidFill>
                <a:latin typeface="Noto Sans Mono CJK HK"/>
                <a:cs typeface="Noto Sans Mono CJK HK"/>
              </a:rPr>
              <a:t>、科技成果转化为标准的政策导向</a:t>
            </a:r>
            <a:endParaRPr sz="200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科技成果转化</a:t>
            </a:r>
            <a:endParaRPr sz="2200">
              <a:latin typeface="Noto Serif CJK JP"/>
              <a:cs typeface="Noto Serif CJK JP"/>
            </a:endParaRPr>
          </a:p>
          <a:p>
            <a:pPr marL="439420" marR="575945" indent="-171450">
              <a:lnSpc>
                <a:spcPct val="150000"/>
              </a:lnSpc>
              <a:spcBef>
                <a:spcPts val="1255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《中华人民共和国促进科技成果转化法》</a:t>
            </a:r>
            <a:r>
              <a:rPr dirty="0" sz="1400" b="1">
                <a:latin typeface="Tahoma"/>
                <a:cs typeface="Tahoma"/>
              </a:rPr>
              <a:t>——  </a:t>
            </a:r>
            <a:r>
              <a:rPr dirty="0" sz="1400" spc="-10" b="1">
                <a:latin typeface="Tahoma"/>
                <a:cs typeface="Tahoma"/>
              </a:rPr>
              <a:t>2015</a:t>
            </a:r>
            <a:r>
              <a:rPr dirty="0" sz="1400" b="1">
                <a:latin typeface="Noto Serif CJK JP"/>
                <a:cs typeface="Noto Serif CJK JP"/>
              </a:rPr>
              <a:t>年</a:t>
            </a:r>
            <a:r>
              <a:rPr dirty="0" sz="1400" spc="-5" b="1">
                <a:latin typeface="Tahoma"/>
                <a:cs typeface="Tahoma"/>
              </a:rPr>
              <a:t>8</a:t>
            </a:r>
            <a:r>
              <a:rPr dirty="0" sz="1400" spc="5" b="1">
                <a:latin typeface="Noto Serif CJK JP"/>
                <a:cs typeface="Noto Serif CJK JP"/>
              </a:rPr>
              <a:t>月</a:t>
            </a:r>
            <a:r>
              <a:rPr dirty="0" sz="1400" spc="-5" b="1">
                <a:latin typeface="Tahoma"/>
                <a:cs typeface="Tahoma"/>
              </a:rPr>
              <a:t>29</a:t>
            </a:r>
            <a:r>
              <a:rPr dirty="0" sz="1400" spc="-5" b="1">
                <a:latin typeface="Noto Serif CJK JP"/>
                <a:cs typeface="Noto Serif CJK JP"/>
              </a:rPr>
              <a:t>日</a:t>
            </a:r>
            <a:endParaRPr sz="1400">
              <a:latin typeface="Noto Serif CJK JP"/>
              <a:cs typeface="Noto Serif CJK JP"/>
            </a:endParaRPr>
          </a:p>
          <a:p>
            <a:pPr marL="439420" marR="364490" indent="-171450">
              <a:lnSpc>
                <a:spcPct val="150000"/>
              </a:lnSpc>
              <a:spcBef>
                <a:spcPts val="60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国务院《实施〈中华人民共和国促进科技成果转 化法〉若干规定》</a:t>
            </a:r>
            <a:r>
              <a:rPr dirty="0" sz="1400" spc="-5" b="1">
                <a:latin typeface="Tahoma"/>
                <a:cs typeface="Tahoma"/>
              </a:rPr>
              <a:t>——2016</a:t>
            </a:r>
            <a:r>
              <a:rPr dirty="0" sz="1400" spc="5" b="1">
                <a:latin typeface="Noto Serif CJK JP"/>
                <a:cs typeface="Noto Serif CJK JP"/>
              </a:rPr>
              <a:t>年</a:t>
            </a:r>
            <a:r>
              <a:rPr dirty="0" sz="1400" spc="-5" b="1">
                <a:latin typeface="Tahoma"/>
                <a:cs typeface="Tahoma"/>
              </a:rPr>
              <a:t>2</a:t>
            </a:r>
            <a:r>
              <a:rPr dirty="0" sz="1400" spc="5" b="1">
                <a:latin typeface="Noto Serif CJK JP"/>
                <a:cs typeface="Noto Serif CJK JP"/>
              </a:rPr>
              <a:t>月</a:t>
            </a:r>
            <a:r>
              <a:rPr dirty="0" sz="1400" spc="-5" b="1">
                <a:latin typeface="Tahoma"/>
                <a:cs typeface="Tahoma"/>
              </a:rPr>
              <a:t>26</a:t>
            </a:r>
            <a:r>
              <a:rPr dirty="0" sz="1400" spc="-5" b="1">
                <a:latin typeface="Noto Serif CJK JP"/>
                <a:cs typeface="Noto Serif CJK JP"/>
              </a:rPr>
              <a:t>日</a:t>
            </a:r>
            <a:endParaRPr sz="1400">
              <a:latin typeface="Noto Serif CJK JP"/>
              <a:cs typeface="Noto Serif CJK JP"/>
            </a:endParaRPr>
          </a:p>
          <a:p>
            <a:pPr marL="439420" marR="542925" indent="-171450">
              <a:lnSpc>
                <a:spcPct val="150000"/>
              </a:lnSpc>
              <a:spcBef>
                <a:spcPts val="600"/>
              </a:spcBef>
              <a:buClr>
                <a:srgbClr val="3232CC"/>
              </a:buClr>
              <a:buSzPct val="78571"/>
              <a:buFont typeface="Wingdings"/>
              <a:buChar char=""/>
              <a:tabLst>
                <a:tab pos="440055" algn="l"/>
              </a:tabLst>
            </a:pPr>
            <a:r>
              <a:rPr dirty="0" sz="1400" b="1">
                <a:latin typeface="Noto Serif CJK JP"/>
                <a:cs typeface="Noto Serif CJK JP"/>
              </a:rPr>
              <a:t>国务院办公厅《促进科技成果转移转化行动方 </a:t>
            </a:r>
            <a:r>
              <a:rPr dirty="0" sz="1400" b="1">
                <a:latin typeface="Noto Serif CJK JP"/>
                <a:cs typeface="Noto Serif CJK JP"/>
              </a:rPr>
              <a:t>案》</a:t>
            </a:r>
            <a:r>
              <a:rPr dirty="0" sz="1400" spc="-5" b="1">
                <a:latin typeface="Tahoma"/>
                <a:cs typeface="Tahoma"/>
              </a:rPr>
              <a:t>——2016</a:t>
            </a:r>
            <a:r>
              <a:rPr dirty="0" sz="1400" spc="5" b="1">
                <a:latin typeface="Noto Serif CJK JP"/>
                <a:cs typeface="Noto Serif CJK JP"/>
              </a:rPr>
              <a:t>年</a:t>
            </a:r>
            <a:r>
              <a:rPr dirty="0" sz="1400" spc="-10" b="1">
                <a:latin typeface="Tahoma"/>
                <a:cs typeface="Tahoma"/>
              </a:rPr>
              <a:t>4</a:t>
            </a:r>
            <a:r>
              <a:rPr dirty="0" sz="1400" spc="5" b="1">
                <a:latin typeface="Noto Serif CJK JP"/>
                <a:cs typeface="Noto Serif CJK JP"/>
              </a:rPr>
              <a:t>月</a:t>
            </a:r>
            <a:r>
              <a:rPr dirty="0" sz="1400" spc="-5" b="1">
                <a:latin typeface="Tahoma"/>
                <a:cs typeface="Tahoma"/>
              </a:rPr>
              <a:t>21</a:t>
            </a:r>
            <a:r>
              <a:rPr dirty="0" sz="1400" spc="-5" b="1">
                <a:latin typeface="Noto Serif CJK JP"/>
                <a:cs typeface="Noto Serif CJK JP"/>
              </a:rPr>
              <a:t>日</a:t>
            </a:r>
            <a:endParaRPr sz="14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95"/>
              </a:spcBef>
            </a:pPr>
            <a:r>
              <a:rPr dirty="0" sz="1600" spc="5" b="1">
                <a:solidFill>
                  <a:srgbClr val="0032CC"/>
                </a:solidFill>
                <a:latin typeface="Noto Serif CJK JP"/>
                <a:cs typeface="Noto Serif CJK JP"/>
              </a:rPr>
              <a:t>促进科技成果转化法</a:t>
            </a:r>
            <a:endParaRPr sz="16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Noto Serif CJK JP"/>
              <a:cs typeface="Noto Serif CJK JP"/>
            </a:endParaRPr>
          </a:p>
          <a:p>
            <a:pPr marL="439420" marR="282575" indent="-171450">
              <a:lnSpc>
                <a:spcPct val="150000"/>
              </a:lnSpc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第四十四</a:t>
            </a:r>
            <a:r>
              <a:rPr dirty="0" sz="1200" b="1">
                <a:latin typeface="Noto Serif CJK JP"/>
                <a:cs typeface="Noto Serif CJK JP"/>
              </a:rPr>
              <a:t>条</a:t>
            </a:r>
            <a:r>
              <a:rPr dirty="0" sz="1200" spc="25" b="1">
                <a:latin typeface="Noto Serif CJK JP"/>
                <a:cs typeface="Noto Serif CJK JP"/>
              </a:rPr>
              <a:t> </a:t>
            </a:r>
            <a:r>
              <a:rPr dirty="0" sz="1200" spc="5" b="1">
                <a:latin typeface="Noto Serif CJK JP"/>
                <a:cs typeface="Noto Serif CJK JP"/>
              </a:rPr>
              <a:t>职务科技成果转化后，由</a:t>
            </a:r>
            <a:r>
              <a:rPr dirty="0" sz="1200" spc="5" b="1">
                <a:solidFill>
                  <a:srgbClr val="0032CC"/>
                </a:solidFill>
                <a:latin typeface="Noto Serif CJK JP"/>
                <a:cs typeface="Noto Serif CJK JP"/>
              </a:rPr>
              <a:t>科技成果完成单位 </a:t>
            </a:r>
            <a:r>
              <a:rPr dirty="0" sz="1200" spc="5" b="1">
                <a:latin typeface="Noto Serif CJK JP"/>
                <a:cs typeface="Noto Serif CJK JP"/>
              </a:rPr>
              <a:t>对完成、转化该项科技成果做出重要贡献的人员给予奖励 和报酬。</a:t>
            </a:r>
            <a:endParaRPr sz="1200">
              <a:latin typeface="Noto Serif CJK JP"/>
              <a:cs typeface="Noto Serif CJK JP"/>
            </a:endParaRPr>
          </a:p>
          <a:p>
            <a:pPr algn="just" marL="439420" marR="282575" indent="-171450">
              <a:lnSpc>
                <a:spcPct val="150000"/>
              </a:lnSpc>
              <a:spcBef>
                <a:spcPts val="600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科技成果完成单位可以规定或者与科技人员约定奖励和报 酬的方式、数额和时限。单位制定相关规定，应当充分听 取本单位科技人员的意见，并在本单位公开相关规定。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8423"/>
              <a:ext cx="3561588" cy="52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8091" y="1411224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5" b="1">
                <a:solidFill>
                  <a:srgbClr val="0032CC"/>
                </a:solidFill>
                <a:latin typeface="Noto Serif CJK JP"/>
                <a:cs typeface="Noto Serif CJK JP"/>
              </a:rPr>
              <a:t>促进科技成果转化法</a:t>
            </a:r>
            <a:endParaRPr sz="1600">
              <a:latin typeface="Noto Serif CJK JP"/>
              <a:cs typeface="Noto Serif CJK JP"/>
            </a:endParaRPr>
          </a:p>
          <a:p>
            <a:pPr algn="just" marL="439420" marR="297180" indent="-171450">
              <a:lnSpc>
                <a:spcPct val="120000"/>
              </a:lnSpc>
              <a:spcBef>
                <a:spcPts val="630"/>
              </a:spcBef>
              <a:buClr>
                <a:srgbClr val="3232CC"/>
              </a:buClr>
              <a:buSzPct val="81250"/>
              <a:buFont typeface="Wingdings"/>
              <a:buChar char=""/>
              <a:tabLst>
                <a:tab pos="440055" algn="l"/>
              </a:tabLst>
            </a:pPr>
            <a:r>
              <a:rPr dirty="0" sz="800" b="1">
                <a:latin typeface="Noto Serif CJK JP"/>
                <a:cs typeface="Noto Serif CJK JP"/>
              </a:rPr>
              <a:t>第四十五</a:t>
            </a:r>
            <a:r>
              <a:rPr dirty="0" sz="800" spc="-5" b="1">
                <a:latin typeface="Noto Serif CJK JP"/>
                <a:cs typeface="Noto Serif CJK JP"/>
              </a:rPr>
              <a:t>条</a:t>
            </a:r>
            <a:r>
              <a:rPr dirty="0" sz="800" spc="55" b="1">
                <a:latin typeface="Noto Serif CJK JP"/>
                <a:cs typeface="Noto Serif CJK JP"/>
              </a:rPr>
              <a:t> </a:t>
            </a:r>
            <a:r>
              <a:rPr dirty="0" sz="800" b="1">
                <a:solidFill>
                  <a:srgbClr val="0032CC"/>
                </a:solidFill>
                <a:latin typeface="Noto Serif CJK JP"/>
                <a:cs typeface="Noto Serif CJK JP"/>
              </a:rPr>
              <a:t>科技成果完成单位</a:t>
            </a:r>
            <a:r>
              <a:rPr dirty="0" sz="800" b="1">
                <a:latin typeface="Noto Serif CJK JP"/>
                <a:cs typeface="Noto Serif CJK JP"/>
              </a:rPr>
              <a:t>未规定、</a:t>
            </a:r>
            <a:r>
              <a:rPr dirty="0" sz="800" spc="5" b="1">
                <a:latin typeface="Noto Serif CJK JP"/>
                <a:cs typeface="Noto Serif CJK JP"/>
              </a:rPr>
              <a:t>也</a:t>
            </a:r>
            <a:r>
              <a:rPr dirty="0" sz="800" b="1">
                <a:latin typeface="Noto Serif CJK JP"/>
                <a:cs typeface="Noto Serif CJK JP"/>
              </a:rPr>
              <a:t>未与</a:t>
            </a:r>
            <a:r>
              <a:rPr dirty="0" sz="800" spc="5" b="1">
                <a:latin typeface="Noto Serif CJK JP"/>
                <a:cs typeface="Noto Serif CJK JP"/>
              </a:rPr>
              <a:t>科</a:t>
            </a:r>
            <a:r>
              <a:rPr dirty="0" sz="800" b="1">
                <a:latin typeface="Noto Serif CJK JP"/>
                <a:cs typeface="Noto Serif CJK JP"/>
              </a:rPr>
              <a:t>技</a:t>
            </a:r>
            <a:r>
              <a:rPr dirty="0" sz="800" spc="5" b="1">
                <a:latin typeface="Noto Serif CJK JP"/>
                <a:cs typeface="Noto Serif CJK JP"/>
              </a:rPr>
              <a:t>人</a:t>
            </a:r>
            <a:r>
              <a:rPr dirty="0" sz="800" b="1">
                <a:latin typeface="Noto Serif CJK JP"/>
                <a:cs typeface="Noto Serif CJK JP"/>
              </a:rPr>
              <a:t>员约</a:t>
            </a:r>
            <a:r>
              <a:rPr dirty="0" sz="800" spc="5" b="1">
                <a:latin typeface="Noto Serif CJK JP"/>
                <a:cs typeface="Noto Serif CJK JP"/>
              </a:rPr>
              <a:t>定</a:t>
            </a:r>
            <a:r>
              <a:rPr dirty="0" sz="800" b="1">
                <a:latin typeface="Noto Serif CJK JP"/>
                <a:cs typeface="Noto Serif CJK JP"/>
              </a:rPr>
              <a:t>奖励</a:t>
            </a:r>
            <a:r>
              <a:rPr dirty="0" sz="800" spc="5" b="1">
                <a:latin typeface="Noto Serif CJK JP"/>
                <a:cs typeface="Noto Serif CJK JP"/>
              </a:rPr>
              <a:t>和</a:t>
            </a:r>
            <a:r>
              <a:rPr dirty="0" sz="800" b="1">
                <a:latin typeface="Noto Serif CJK JP"/>
                <a:cs typeface="Noto Serif CJK JP"/>
              </a:rPr>
              <a:t>报</a:t>
            </a:r>
            <a:r>
              <a:rPr dirty="0" sz="800" spc="5" b="1">
                <a:latin typeface="Noto Serif CJK JP"/>
                <a:cs typeface="Noto Serif CJK JP"/>
              </a:rPr>
              <a:t>酬</a:t>
            </a:r>
            <a:r>
              <a:rPr dirty="0" sz="800" b="1">
                <a:latin typeface="Noto Serif CJK JP"/>
                <a:cs typeface="Noto Serif CJK JP"/>
              </a:rPr>
              <a:t>的方</a:t>
            </a:r>
            <a:r>
              <a:rPr dirty="0" sz="800" spc="5" b="1">
                <a:latin typeface="Noto Serif CJK JP"/>
                <a:cs typeface="Noto Serif CJK JP"/>
              </a:rPr>
              <a:t>式</a:t>
            </a:r>
            <a:r>
              <a:rPr dirty="0" sz="800" b="1">
                <a:latin typeface="Noto Serif CJK JP"/>
                <a:cs typeface="Noto Serif CJK JP"/>
              </a:rPr>
              <a:t>和数额 的，按照下列标准对完成、转</a:t>
            </a:r>
            <a:r>
              <a:rPr dirty="0" sz="800" spc="5" b="1">
                <a:latin typeface="Noto Serif CJK JP"/>
                <a:cs typeface="Noto Serif CJK JP"/>
              </a:rPr>
              <a:t>化</a:t>
            </a:r>
            <a:r>
              <a:rPr dirty="0" sz="800" b="1">
                <a:latin typeface="Noto Serif CJK JP"/>
                <a:cs typeface="Noto Serif CJK JP"/>
              </a:rPr>
              <a:t>职务</a:t>
            </a:r>
            <a:r>
              <a:rPr dirty="0" sz="800" spc="5" b="1">
                <a:latin typeface="Noto Serif CJK JP"/>
                <a:cs typeface="Noto Serif CJK JP"/>
              </a:rPr>
              <a:t>科</a:t>
            </a:r>
            <a:r>
              <a:rPr dirty="0" sz="800" b="1">
                <a:latin typeface="Noto Serif CJK JP"/>
                <a:cs typeface="Noto Serif CJK JP"/>
              </a:rPr>
              <a:t>技</a:t>
            </a:r>
            <a:r>
              <a:rPr dirty="0" sz="800" spc="5" b="1">
                <a:latin typeface="Noto Serif CJK JP"/>
                <a:cs typeface="Noto Serif CJK JP"/>
              </a:rPr>
              <a:t>成</a:t>
            </a:r>
            <a:r>
              <a:rPr dirty="0" sz="800" b="1">
                <a:latin typeface="Noto Serif CJK JP"/>
                <a:cs typeface="Noto Serif CJK JP"/>
              </a:rPr>
              <a:t>果做</a:t>
            </a:r>
            <a:r>
              <a:rPr dirty="0" sz="800" spc="5" b="1">
                <a:latin typeface="Noto Serif CJK JP"/>
                <a:cs typeface="Noto Serif CJK JP"/>
              </a:rPr>
              <a:t>出</a:t>
            </a:r>
            <a:r>
              <a:rPr dirty="0" sz="800" b="1">
                <a:latin typeface="Noto Serif CJK JP"/>
                <a:cs typeface="Noto Serif CJK JP"/>
              </a:rPr>
              <a:t>重要</a:t>
            </a:r>
            <a:r>
              <a:rPr dirty="0" sz="800" spc="5" b="1">
                <a:latin typeface="Noto Serif CJK JP"/>
                <a:cs typeface="Noto Serif CJK JP"/>
              </a:rPr>
              <a:t>贡</a:t>
            </a:r>
            <a:r>
              <a:rPr dirty="0" sz="800" b="1">
                <a:latin typeface="Noto Serif CJK JP"/>
                <a:cs typeface="Noto Serif CJK JP"/>
              </a:rPr>
              <a:t>献</a:t>
            </a:r>
            <a:r>
              <a:rPr dirty="0" sz="800" spc="5" b="1">
                <a:latin typeface="Noto Serif CJK JP"/>
                <a:cs typeface="Noto Serif CJK JP"/>
              </a:rPr>
              <a:t>的</a:t>
            </a:r>
            <a:r>
              <a:rPr dirty="0" sz="800" b="1">
                <a:latin typeface="Noto Serif CJK JP"/>
                <a:cs typeface="Noto Serif CJK JP"/>
              </a:rPr>
              <a:t>人员</a:t>
            </a:r>
            <a:r>
              <a:rPr dirty="0" sz="800" spc="5" b="1">
                <a:latin typeface="Noto Serif CJK JP"/>
                <a:cs typeface="Noto Serif CJK JP"/>
              </a:rPr>
              <a:t>给</a:t>
            </a:r>
            <a:r>
              <a:rPr dirty="0" sz="800" b="1">
                <a:latin typeface="Noto Serif CJK JP"/>
                <a:cs typeface="Noto Serif CJK JP"/>
              </a:rPr>
              <a:t>予奖</a:t>
            </a:r>
            <a:r>
              <a:rPr dirty="0" sz="800" spc="5" b="1">
                <a:latin typeface="Noto Serif CJK JP"/>
                <a:cs typeface="Noto Serif CJK JP"/>
              </a:rPr>
              <a:t>励</a:t>
            </a:r>
            <a:r>
              <a:rPr dirty="0" sz="800" b="1">
                <a:latin typeface="Noto Serif CJK JP"/>
                <a:cs typeface="Noto Serif CJK JP"/>
              </a:rPr>
              <a:t>和</a:t>
            </a:r>
            <a:r>
              <a:rPr dirty="0" sz="800" spc="5" b="1">
                <a:latin typeface="Noto Serif CJK JP"/>
                <a:cs typeface="Noto Serif CJK JP"/>
              </a:rPr>
              <a:t>报</a:t>
            </a:r>
            <a:r>
              <a:rPr dirty="0" sz="800" b="1">
                <a:latin typeface="Noto Serif CJK JP"/>
                <a:cs typeface="Noto Serif CJK JP"/>
              </a:rPr>
              <a:t>酬：</a:t>
            </a:r>
            <a:endParaRPr sz="800">
              <a:latin typeface="Noto Serif CJK JP"/>
              <a:cs typeface="Noto Serif CJK JP"/>
            </a:endParaRPr>
          </a:p>
          <a:p>
            <a:pPr algn="just" marL="439420" marR="326390" indent="-171450">
              <a:lnSpc>
                <a:spcPct val="120000"/>
              </a:lnSpc>
              <a:spcBef>
                <a:spcPts val="600"/>
              </a:spcBef>
              <a:buClr>
                <a:srgbClr val="3232CC"/>
              </a:buClr>
              <a:buSzPct val="81250"/>
              <a:buFont typeface="Wingdings"/>
              <a:buChar char=""/>
              <a:tabLst>
                <a:tab pos="440055" algn="l"/>
              </a:tabLst>
            </a:pPr>
            <a:r>
              <a:rPr dirty="0" sz="800" b="1">
                <a:latin typeface="Noto Serif CJK JP"/>
                <a:cs typeface="Noto Serif CJK JP"/>
              </a:rPr>
              <a:t>（一）将该项职务科技成果转</a:t>
            </a:r>
            <a:r>
              <a:rPr dirty="0" sz="800" spc="5" b="1">
                <a:latin typeface="Noto Serif CJK JP"/>
                <a:cs typeface="Noto Serif CJK JP"/>
              </a:rPr>
              <a:t>让</a:t>
            </a:r>
            <a:r>
              <a:rPr dirty="0" sz="800" b="1">
                <a:latin typeface="Noto Serif CJK JP"/>
                <a:cs typeface="Noto Serif CJK JP"/>
              </a:rPr>
              <a:t>、许</a:t>
            </a:r>
            <a:r>
              <a:rPr dirty="0" sz="800" spc="5" b="1">
                <a:latin typeface="Noto Serif CJK JP"/>
                <a:cs typeface="Noto Serif CJK JP"/>
              </a:rPr>
              <a:t>可</a:t>
            </a:r>
            <a:r>
              <a:rPr dirty="0" sz="800" b="1">
                <a:latin typeface="Noto Serif CJK JP"/>
                <a:cs typeface="Noto Serif CJK JP"/>
              </a:rPr>
              <a:t>给</a:t>
            </a:r>
            <a:r>
              <a:rPr dirty="0" sz="800" spc="5" b="1">
                <a:latin typeface="Noto Serif CJK JP"/>
                <a:cs typeface="Noto Serif CJK JP"/>
              </a:rPr>
              <a:t>他</a:t>
            </a:r>
            <a:r>
              <a:rPr dirty="0" sz="800" b="1">
                <a:latin typeface="Noto Serif CJK JP"/>
                <a:cs typeface="Noto Serif CJK JP"/>
              </a:rPr>
              <a:t>人实</a:t>
            </a:r>
            <a:r>
              <a:rPr dirty="0" sz="800" spc="5" b="1">
                <a:latin typeface="Noto Serif CJK JP"/>
                <a:cs typeface="Noto Serif CJK JP"/>
              </a:rPr>
              <a:t>施</a:t>
            </a:r>
            <a:r>
              <a:rPr dirty="0" sz="800" b="1">
                <a:latin typeface="Noto Serif CJK JP"/>
                <a:cs typeface="Noto Serif CJK JP"/>
              </a:rPr>
              <a:t>的，</a:t>
            </a:r>
            <a:r>
              <a:rPr dirty="0" sz="800" spc="5" b="1">
                <a:latin typeface="Noto Serif CJK JP"/>
                <a:cs typeface="Noto Serif CJK JP"/>
              </a:rPr>
              <a:t>从</a:t>
            </a:r>
            <a:r>
              <a:rPr dirty="0" sz="800" b="1">
                <a:latin typeface="Noto Serif CJK JP"/>
                <a:cs typeface="Noto Serif CJK JP"/>
              </a:rPr>
              <a:t>该</a:t>
            </a:r>
            <a:r>
              <a:rPr dirty="0" sz="800" spc="5" b="1">
                <a:latin typeface="Noto Serif CJK JP"/>
                <a:cs typeface="Noto Serif CJK JP"/>
              </a:rPr>
              <a:t>项</a:t>
            </a:r>
            <a:r>
              <a:rPr dirty="0" sz="800" b="1">
                <a:latin typeface="Noto Serif CJK JP"/>
                <a:cs typeface="Noto Serif CJK JP"/>
              </a:rPr>
              <a:t>科技</a:t>
            </a:r>
            <a:r>
              <a:rPr dirty="0" sz="800" spc="5" b="1">
                <a:latin typeface="Noto Serif CJK JP"/>
                <a:cs typeface="Noto Serif CJK JP"/>
              </a:rPr>
              <a:t>成</a:t>
            </a:r>
            <a:r>
              <a:rPr dirty="0" sz="800" b="1">
                <a:latin typeface="Noto Serif CJK JP"/>
                <a:cs typeface="Noto Serif CJK JP"/>
              </a:rPr>
              <a:t>果转</a:t>
            </a:r>
            <a:r>
              <a:rPr dirty="0" sz="800" spc="5" b="1">
                <a:latin typeface="Noto Serif CJK JP"/>
                <a:cs typeface="Noto Serif CJK JP"/>
              </a:rPr>
              <a:t>让</a:t>
            </a:r>
            <a:r>
              <a:rPr dirty="0" sz="800" b="1">
                <a:latin typeface="Noto Serif CJK JP"/>
                <a:cs typeface="Noto Serif CJK JP"/>
              </a:rPr>
              <a:t>净</a:t>
            </a:r>
            <a:r>
              <a:rPr dirty="0" sz="800" spc="5" b="1">
                <a:latin typeface="Noto Serif CJK JP"/>
                <a:cs typeface="Noto Serif CJK JP"/>
              </a:rPr>
              <a:t>收</a:t>
            </a:r>
            <a:r>
              <a:rPr dirty="0" sz="800" b="1">
                <a:latin typeface="Noto Serif CJK JP"/>
                <a:cs typeface="Noto Serif CJK JP"/>
              </a:rPr>
              <a:t>入或 者许可净收入中提取不低于百</a:t>
            </a:r>
            <a:r>
              <a:rPr dirty="0" sz="800" spc="5" b="1">
                <a:latin typeface="Noto Serif CJK JP"/>
                <a:cs typeface="Noto Serif CJK JP"/>
              </a:rPr>
              <a:t>分</a:t>
            </a:r>
            <a:r>
              <a:rPr dirty="0" sz="800" b="1">
                <a:latin typeface="Noto Serif CJK JP"/>
                <a:cs typeface="Noto Serif CJK JP"/>
              </a:rPr>
              <a:t>之五</a:t>
            </a:r>
            <a:r>
              <a:rPr dirty="0" sz="800" spc="5" b="1">
                <a:latin typeface="Noto Serif CJK JP"/>
                <a:cs typeface="Noto Serif CJK JP"/>
              </a:rPr>
              <a:t>十</a:t>
            </a:r>
            <a:r>
              <a:rPr dirty="0" sz="800" b="1">
                <a:latin typeface="Noto Serif CJK JP"/>
                <a:cs typeface="Noto Serif CJK JP"/>
              </a:rPr>
              <a:t>的</a:t>
            </a:r>
            <a:r>
              <a:rPr dirty="0" sz="800" spc="5" b="1">
                <a:latin typeface="Noto Serif CJK JP"/>
                <a:cs typeface="Noto Serif CJK JP"/>
              </a:rPr>
              <a:t>比</a:t>
            </a:r>
            <a:r>
              <a:rPr dirty="0" sz="800" b="1">
                <a:latin typeface="Noto Serif CJK JP"/>
                <a:cs typeface="Noto Serif CJK JP"/>
              </a:rPr>
              <a:t>例；</a:t>
            </a:r>
            <a:endParaRPr sz="800">
              <a:latin typeface="Noto Serif CJK JP"/>
              <a:cs typeface="Noto Serif CJK JP"/>
            </a:endParaRPr>
          </a:p>
          <a:p>
            <a:pPr algn="just" marL="439420" marR="326390" indent="-171450">
              <a:lnSpc>
                <a:spcPct val="120000"/>
              </a:lnSpc>
              <a:spcBef>
                <a:spcPts val="600"/>
              </a:spcBef>
              <a:buClr>
                <a:srgbClr val="3232CC"/>
              </a:buClr>
              <a:buSzPct val="81250"/>
              <a:buFont typeface="Wingdings"/>
              <a:buChar char=""/>
              <a:tabLst>
                <a:tab pos="440055" algn="l"/>
              </a:tabLst>
            </a:pPr>
            <a:r>
              <a:rPr dirty="0" sz="800" b="1">
                <a:latin typeface="Noto Serif CJK JP"/>
                <a:cs typeface="Noto Serif CJK JP"/>
              </a:rPr>
              <a:t>（二）利用该项职务科技成果</a:t>
            </a:r>
            <a:r>
              <a:rPr dirty="0" sz="800" spc="5" b="1">
                <a:latin typeface="Noto Serif CJK JP"/>
                <a:cs typeface="Noto Serif CJK JP"/>
              </a:rPr>
              <a:t>作</a:t>
            </a:r>
            <a:r>
              <a:rPr dirty="0" sz="800" b="1">
                <a:latin typeface="Noto Serif CJK JP"/>
                <a:cs typeface="Noto Serif CJK JP"/>
              </a:rPr>
              <a:t>价投</a:t>
            </a:r>
            <a:r>
              <a:rPr dirty="0" sz="800" spc="5" b="1">
                <a:latin typeface="Noto Serif CJK JP"/>
                <a:cs typeface="Noto Serif CJK JP"/>
              </a:rPr>
              <a:t>资</a:t>
            </a:r>
            <a:r>
              <a:rPr dirty="0" sz="800" b="1">
                <a:latin typeface="Noto Serif CJK JP"/>
                <a:cs typeface="Noto Serif CJK JP"/>
              </a:rPr>
              <a:t>的</a:t>
            </a:r>
            <a:r>
              <a:rPr dirty="0" sz="800" spc="5" b="1">
                <a:latin typeface="Noto Serif CJK JP"/>
                <a:cs typeface="Noto Serif CJK JP"/>
              </a:rPr>
              <a:t>，</a:t>
            </a:r>
            <a:r>
              <a:rPr dirty="0" sz="800" b="1">
                <a:latin typeface="Noto Serif CJK JP"/>
                <a:cs typeface="Noto Serif CJK JP"/>
              </a:rPr>
              <a:t>从该</a:t>
            </a:r>
            <a:r>
              <a:rPr dirty="0" sz="800" spc="5" b="1">
                <a:latin typeface="Noto Serif CJK JP"/>
                <a:cs typeface="Noto Serif CJK JP"/>
              </a:rPr>
              <a:t>项</a:t>
            </a:r>
            <a:r>
              <a:rPr dirty="0" sz="800" b="1">
                <a:latin typeface="Noto Serif CJK JP"/>
                <a:cs typeface="Noto Serif CJK JP"/>
              </a:rPr>
              <a:t>科技</a:t>
            </a:r>
            <a:r>
              <a:rPr dirty="0" sz="800" spc="5" b="1">
                <a:latin typeface="Noto Serif CJK JP"/>
                <a:cs typeface="Noto Serif CJK JP"/>
              </a:rPr>
              <a:t>成</a:t>
            </a:r>
            <a:r>
              <a:rPr dirty="0" sz="800" b="1">
                <a:latin typeface="Noto Serif CJK JP"/>
                <a:cs typeface="Noto Serif CJK JP"/>
              </a:rPr>
              <a:t>果</a:t>
            </a:r>
            <a:r>
              <a:rPr dirty="0" sz="800" spc="5" b="1">
                <a:latin typeface="Noto Serif CJK JP"/>
                <a:cs typeface="Noto Serif CJK JP"/>
              </a:rPr>
              <a:t>形</a:t>
            </a:r>
            <a:r>
              <a:rPr dirty="0" sz="800" b="1">
                <a:latin typeface="Noto Serif CJK JP"/>
                <a:cs typeface="Noto Serif CJK JP"/>
              </a:rPr>
              <a:t>成的</a:t>
            </a:r>
            <a:r>
              <a:rPr dirty="0" sz="800" spc="5" b="1">
                <a:latin typeface="Noto Serif CJK JP"/>
                <a:cs typeface="Noto Serif CJK JP"/>
              </a:rPr>
              <a:t>股</a:t>
            </a:r>
            <a:r>
              <a:rPr dirty="0" sz="800" b="1">
                <a:latin typeface="Noto Serif CJK JP"/>
                <a:cs typeface="Noto Serif CJK JP"/>
              </a:rPr>
              <a:t>份或</a:t>
            </a:r>
            <a:r>
              <a:rPr dirty="0" sz="800" spc="5" b="1">
                <a:latin typeface="Noto Serif CJK JP"/>
                <a:cs typeface="Noto Serif CJK JP"/>
              </a:rPr>
              <a:t>者</a:t>
            </a:r>
            <a:r>
              <a:rPr dirty="0" sz="800" b="1">
                <a:latin typeface="Noto Serif CJK JP"/>
                <a:cs typeface="Noto Serif CJK JP"/>
              </a:rPr>
              <a:t>出</a:t>
            </a:r>
            <a:r>
              <a:rPr dirty="0" sz="800" spc="5" b="1">
                <a:latin typeface="Noto Serif CJK JP"/>
                <a:cs typeface="Noto Serif CJK JP"/>
              </a:rPr>
              <a:t>资</a:t>
            </a:r>
            <a:r>
              <a:rPr dirty="0" sz="800" b="1">
                <a:latin typeface="Noto Serif CJK JP"/>
                <a:cs typeface="Noto Serif CJK JP"/>
              </a:rPr>
              <a:t>比例 中提取不低于百分之五十的比</a:t>
            </a:r>
            <a:r>
              <a:rPr dirty="0" sz="800" spc="5" b="1">
                <a:latin typeface="Noto Serif CJK JP"/>
                <a:cs typeface="Noto Serif CJK JP"/>
              </a:rPr>
              <a:t>例</a:t>
            </a:r>
            <a:r>
              <a:rPr dirty="0" sz="800" spc="-5" b="1">
                <a:latin typeface="Noto Serif CJK JP"/>
                <a:cs typeface="Noto Serif CJK JP"/>
              </a:rPr>
              <a:t>；</a:t>
            </a:r>
            <a:endParaRPr sz="800">
              <a:latin typeface="Noto Serif CJK JP"/>
              <a:cs typeface="Noto Serif CJK JP"/>
            </a:endParaRPr>
          </a:p>
          <a:p>
            <a:pPr algn="just" marL="439420" marR="326390" indent="-171450">
              <a:lnSpc>
                <a:spcPct val="120000"/>
              </a:lnSpc>
              <a:spcBef>
                <a:spcPts val="600"/>
              </a:spcBef>
              <a:buClr>
                <a:srgbClr val="3232CC"/>
              </a:buClr>
              <a:buSzPct val="81250"/>
              <a:buFont typeface="Wingdings"/>
              <a:buChar char=""/>
              <a:tabLst>
                <a:tab pos="440055" algn="l"/>
              </a:tabLst>
            </a:pPr>
            <a:r>
              <a:rPr dirty="0" sz="800" b="1">
                <a:latin typeface="Noto Serif CJK JP"/>
                <a:cs typeface="Noto Serif CJK JP"/>
              </a:rPr>
              <a:t>（三）将该项职务科技成果自</a:t>
            </a:r>
            <a:r>
              <a:rPr dirty="0" sz="800" spc="5" b="1">
                <a:latin typeface="Noto Serif CJK JP"/>
                <a:cs typeface="Noto Serif CJK JP"/>
              </a:rPr>
              <a:t>行</a:t>
            </a:r>
            <a:r>
              <a:rPr dirty="0" sz="800" b="1">
                <a:latin typeface="Noto Serif CJK JP"/>
                <a:cs typeface="Noto Serif CJK JP"/>
              </a:rPr>
              <a:t>实施</a:t>
            </a:r>
            <a:r>
              <a:rPr dirty="0" sz="800" spc="5" b="1">
                <a:latin typeface="Noto Serif CJK JP"/>
                <a:cs typeface="Noto Serif CJK JP"/>
              </a:rPr>
              <a:t>或</a:t>
            </a:r>
            <a:r>
              <a:rPr dirty="0" sz="800" b="1">
                <a:latin typeface="Noto Serif CJK JP"/>
                <a:cs typeface="Noto Serif CJK JP"/>
              </a:rPr>
              <a:t>者</a:t>
            </a:r>
            <a:r>
              <a:rPr dirty="0" sz="800" spc="5" b="1">
                <a:latin typeface="Noto Serif CJK JP"/>
                <a:cs typeface="Noto Serif CJK JP"/>
              </a:rPr>
              <a:t>与</a:t>
            </a:r>
            <a:r>
              <a:rPr dirty="0" sz="800" b="1">
                <a:latin typeface="Noto Serif CJK JP"/>
                <a:cs typeface="Noto Serif CJK JP"/>
              </a:rPr>
              <a:t>他人</a:t>
            </a:r>
            <a:r>
              <a:rPr dirty="0" sz="800" spc="5" b="1">
                <a:latin typeface="Noto Serif CJK JP"/>
                <a:cs typeface="Noto Serif CJK JP"/>
              </a:rPr>
              <a:t>合</a:t>
            </a:r>
            <a:r>
              <a:rPr dirty="0" sz="800" b="1">
                <a:latin typeface="Noto Serif CJK JP"/>
                <a:cs typeface="Noto Serif CJK JP"/>
              </a:rPr>
              <a:t>作实</a:t>
            </a:r>
            <a:r>
              <a:rPr dirty="0" sz="800" spc="5" b="1">
                <a:latin typeface="Noto Serif CJK JP"/>
                <a:cs typeface="Noto Serif CJK JP"/>
              </a:rPr>
              <a:t>施</a:t>
            </a:r>
            <a:r>
              <a:rPr dirty="0" sz="800" b="1">
                <a:latin typeface="Noto Serif CJK JP"/>
                <a:cs typeface="Noto Serif CJK JP"/>
              </a:rPr>
              <a:t>的</a:t>
            </a:r>
            <a:r>
              <a:rPr dirty="0" sz="800" spc="5" b="1">
                <a:latin typeface="Noto Serif CJK JP"/>
                <a:cs typeface="Noto Serif CJK JP"/>
              </a:rPr>
              <a:t>，</a:t>
            </a:r>
            <a:r>
              <a:rPr dirty="0" sz="800" b="1">
                <a:latin typeface="Noto Serif CJK JP"/>
                <a:cs typeface="Noto Serif CJK JP"/>
              </a:rPr>
              <a:t>应当</a:t>
            </a:r>
            <a:r>
              <a:rPr dirty="0" sz="800" spc="5" b="1">
                <a:latin typeface="Noto Serif CJK JP"/>
                <a:cs typeface="Noto Serif CJK JP"/>
              </a:rPr>
              <a:t>在</a:t>
            </a:r>
            <a:r>
              <a:rPr dirty="0" sz="800" b="1">
                <a:latin typeface="Noto Serif CJK JP"/>
                <a:cs typeface="Noto Serif CJK JP"/>
              </a:rPr>
              <a:t>实施</a:t>
            </a:r>
            <a:r>
              <a:rPr dirty="0" sz="800" spc="5" b="1">
                <a:latin typeface="Noto Serif CJK JP"/>
                <a:cs typeface="Noto Serif CJK JP"/>
              </a:rPr>
              <a:t>转</a:t>
            </a:r>
            <a:r>
              <a:rPr dirty="0" sz="800" b="1">
                <a:latin typeface="Noto Serif CJK JP"/>
                <a:cs typeface="Noto Serif CJK JP"/>
              </a:rPr>
              <a:t>化</a:t>
            </a:r>
            <a:r>
              <a:rPr dirty="0" sz="800" spc="5" b="1">
                <a:latin typeface="Noto Serif CJK JP"/>
                <a:cs typeface="Noto Serif CJK JP"/>
              </a:rPr>
              <a:t>成</a:t>
            </a:r>
            <a:r>
              <a:rPr dirty="0" sz="800" b="1">
                <a:latin typeface="Noto Serif CJK JP"/>
                <a:cs typeface="Noto Serif CJK JP"/>
              </a:rPr>
              <a:t>功投 产后连续三至五年，每年从实</a:t>
            </a:r>
            <a:r>
              <a:rPr dirty="0" sz="800" spc="5" b="1">
                <a:latin typeface="Noto Serif CJK JP"/>
                <a:cs typeface="Noto Serif CJK JP"/>
              </a:rPr>
              <a:t>施</a:t>
            </a:r>
            <a:r>
              <a:rPr dirty="0" sz="800" b="1">
                <a:latin typeface="Noto Serif CJK JP"/>
                <a:cs typeface="Noto Serif CJK JP"/>
              </a:rPr>
              <a:t>该项</a:t>
            </a:r>
            <a:r>
              <a:rPr dirty="0" sz="800" spc="5" b="1">
                <a:latin typeface="Noto Serif CJK JP"/>
                <a:cs typeface="Noto Serif CJK JP"/>
              </a:rPr>
              <a:t>科</a:t>
            </a:r>
            <a:r>
              <a:rPr dirty="0" sz="800" b="1">
                <a:latin typeface="Noto Serif CJK JP"/>
                <a:cs typeface="Noto Serif CJK JP"/>
              </a:rPr>
              <a:t>技</a:t>
            </a:r>
            <a:r>
              <a:rPr dirty="0" sz="800" spc="5" b="1">
                <a:latin typeface="Noto Serif CJK JP"/>
                <a:cs typeface="Noto Serif CJK JP"/>
              </a:rPr>
              <a:t>成</a:t>
            </a:r>
            <a:r>
              <a:rPr dirty="0" sz="800" b="1">
                <a:latin typeface="Noto Serif CJK JP"/>
                <a:cs typeface="Noto Serif CJK JP"/>
              </a:rPr>
              <a:t>果的</a:t>
            </a:r>
            <a:r>
              <a:rPr dirty="0" sz="800" spc="5" b="1">
                <a:latin typeface="Noto Serif CJK JP"/>
                <a:cs typeface="Noto Serif CJK JP"/>
              </a:rPr>
              <a:t>营</a:t>
            </a:r>
            <a:r>
              <a:rPr dirty="0" sz="800" b="1">
                <a:latin typeface="Noto Serif CJK JP"/>
                <a:cs typeface="Noto Serif CJK JP"/>
              </a:rPr>
              <a:t>业利</a:t>
            </a:r>
            <a:r>
              <a:rPr dirty="0" sz="800" spc="5" b="1">
                <a:latin typeface="Noto Serif CJK JP"/>
                <a:cs typeface="Noto Serif CJK JP"/>
              </a:rPr>
              <a:t>润</a:t>
            </a:r>
            <a:r>
              <a:rPr dirty="0" sz="800" b="1">
                <a:latin typeface="Noto Serif CJK JP"/>
                <a:cs typeface="Noto Serif CJK JP"/>
              </a:rPr>
              <a:t>中</a:t>
            </a:r>
            <a:r>
              <a:rPr dirty="0" sz="800" spc="5" b="1">
                <a:latin typeface="Noto Serif CJK JP"/>
                <a:cs typeface="Noto Serif CJK JP"/>
              </a:rPr>
              <a:t>提</a:t>
            </a:r>
            <a:r>
              <a:rPr dirty="0" sz="800" b="1">
                <a:latin typeface="Noto Serif CJK JP"/>
                <a:cs typeface="Noto Serif CJK JP"/>
              </a:rPr>
              <a:t>取不</a:t>
            </a:r>
            <a:r>
              <a:rPr dirty="0" sz="800" spc="5" b="1">
                <a:latin typeface="Noto Serif CJK JP"/>
                <a:cs typeface="Noto Serif CJK JP"/>
              </a:rPr>
              <a:t>低</a:t>
            </a:r>
            <a:r>
              <a:rPr dirty="0" sz="800" b="1">
                <a:latin typeface="Noto Serif CJK JP"/>
                <a:cs typeface="Noto Serif CJK JP"/>
              </a:rPr>
              <a:t>于百</a:t>
            </a:r>
            <a:r>
              <a:rPr dirty="0" sz="800" spc="5" b="1">
                <a:latin typeface="Noto Serif CJK JP"/>
                <a:cs typeface="Noto Serif CJK JP"/>
              </a:rPr>
              <a:t>分</a:t>
            </a:r>
            <a:r>
              <a:rPr dirty="0" sz="800" b="1">
                <a:latin typeface="Noto Serif CJK JP"/>
                <a:cs typeface="Noto Serif CJK JP"/>
              </a:rPr>
              <a:t>之</a:t>
            </a:r>
            <a:r>
              <a:rPr dirty="0" sz="800" spc="5" b="1">
                <a:latin typeface="Noto Serif CJK JP"/>
                <a:cs typeface="Noto Serif CJK JP"/>
              </a:rPr>
              <a:t>五</a:t>
            </a:r>
            <a:r>
              <a:rPr dirty="0" sz="800" b="1">
                <a:latin typeface="Noto Serif CJK JP"/>
                <a:cs typeface="Noto Serif CJK JP"/>
              </a:rPr>
              <a:t>的比 例。</a:t>
            </a:r>
            <a:endParaRPr sz="800">
              <a:latin typeface="Noto Serif CJK JP"/>
              <a:cs typeface="Noto Serif CJK JP"/>
            </a:endParaRPr>
          </a:p>
          <a:p>
            <a:pPr algn="just" marL="439420" marR="326390" indent="-171450">
              <a:lnSpc>
                <a:spcPct val="120000"/>
              </a:lnSpc>
              <a:spcBef>
                <a:spcPts val="600"/>
              </a:spcBef>
              <a:buClr>
                <a:srgbClr val="3232CC"/>
              </a:buClr>
              <a:buSzPct val="81250"/>
              <a:buFont typeface="Wingdings"/>
              <a:buChar char=""/>
              <a:tabLst>
                <a:tab pos="440055" algn="l"/>
              </a:tabLst>
            </a:pPr>
            <a:r>
              <a:rPr dirty="0" sz="800" b="1">
                <a:solidFill>
                  <a:srgbClr val="0032CC"/>
                </a:solidFill>
                <a:latin typeface="Noto Serif CJK JP"/>
                <a:cs typeface="Noto Serif CJK JP"/>
              </a:rPr>
              <a:t>国家设立的研究开发机构、高</a:t>
            </a:r>
            <a:r>
              <a:rPr dirty="0" sz="800" spc="5" b="1">
                <a:solidFill>
                  <a:srgbClr val="0032CC"/>
                </a:solidFill>
                <a:latin typeface="Noto Serif CJK JP"/>
                <a:cs typeface="Noto Serif CJK JP"/>
              </a:rPr>
              <a:t>等</a:t>
            </a:r>
            <a:r>
              <a:rPr dirty="0" sz="800" b="1">
                <a:solidFill>
                  <a:srgbClr val="0032CC"/>
                </a:solidFill>
                <a:latin typeface="Noto Serif CJK JP"/>
                <a:cs typeface="Noto Serif CJK JP"/>
              </a:rPr>
              <a:t>院校</a:t>
            </a:r>
            <a:r>
              <a:rPr dirty="0" sz="800" spc="5" b="1">
                <a:latin typeface="Noto Serif CJK JP"/>
                <a:cs typeface="Noto Serif CJK JP"/>
              </a:rPr>
              <a:t>规</a:t>
            </a:r>
            <a:r>
              <a:rPr dirty="0" sz="800" b="1">
                <a:latin typeface="Noto Serif CJK JP"/>
                <a:cs typeface="Noto Serif CJK JP"/>
              </a:rPr>
              <a:t>定</a:t>
            </a:r>
            <a:r>
              <a:rPr dirty="0" sz="800" spc="5" b="1">
                <a:latin typeface="Noto Serif CJK JP"/>
                <a:cs typeface="Noto Serif CJK JP"/>
              </a:rPr>
              <a:t>或</a:t>
            </a:r>
            <a:r>
              <a:rPr dirty="0" sz="800" b="1">
                <a:latin typeface="Noto Serif CJK JP"/>
                <a:cs typeface="Noto Serif CJK JP"/>
              </a:rPr>
              <a:t>者与</a:t>
            </a:r>
            <a:r>
              <a:rPr dirty="0" sz="800" spc="5" b="1">
                <a:latin typeface="Noto Serif CJK JP"/>
                <a:cs typeface="Noto Serif CJK JP"/>
              </a:rPr>
              <a:t>科</a:t>
            </a:r>
            <a:r>
              <a:rPr dirty="0" sz="800" b="1">
                <a:latin typeface="Noto Serif CJK JP"/>
                <a:cs typeface="Noto Serif CJK JP"/>
              </a:rPr>
              <a:t>技人</a:t>
            </a:r>
            <a:r>
              <a:rPr dirty="0" sz="800" spc="5" b="1">
                <a:latin typeface="Noto Serif CJK JP"/>
                <a:cs typeface="Noto Serif CJK JP"/>
              </a:rPr>
              <a:t>员</a:t>
            </a:r>
            <a:r>
              <a:rPr dirty="0" sz="800" b="1">
                <a:latin typeface="Noto Serif CJK JP"/>
                <a:cs typeface="Noto Serif CJK JP"/>
              </a:rPr>
              <a:t>约</a:t>
            </a:r>
            <a:r>
              <a:rPr dirty="0" sz="800" spc="5" b="1">
                <a:latin typeface="Noto Serif CJK JP"/>
                <a:cs typeface="Noto Serif CJK JP"/>
              </a:rPr>
              <a:t>定</a:t>
            </a:r>
            <a:r>
              <a:rPr dirty="0" sz="800" b="1">
                <a:latin typeface="Noto Serif CJK JP"/>
                <a:cs typeface="Noto Serif CJK JP"/>
              </a:rPr>
              <a:t>奖励</a:t>
            </a:r>
            <a:r>
              <a:rPr dirty="0" sz="800" spc="5" b="1">
                <a:latin typeface="Noto Serif CJK JP"/>
                <a:cs typeface="Noto Serif CJK JP"/>
              </a:rPr>
              <a:t>和</a:t>
            </a:r>
            <a:r>
              <a:rPr dirty="0" sz="800" b="1">
                <a:latin typeface="Noto Serif CJK JP"/>
                <a:cs typeface="Noto Serif CJK JP"/>
              </a:rPr>
              <a:t>报酬</a:t>
            </a:r>
            <a:r>
              <a:rPr dirty="0" sz="800" spc="5" b="1">
                <a:latin typeface="Noto Serif CJK JP"/>
                <a:cs typeface="Noto Serif CJK JP"/>
              </a:rPr>
              <a:t>的</a:t>
            </a:r>
            <a:r>
              <a:rPr dirty="0" sz="800" b="1">
                <a:latin typeface="Noto Serif CJK JP"/>
                <a:cs typeface="Noto Serif CJK JP"/>
              </a:rPr>
              <a:t>方</a:t>
            </a:r>
            <a:r>
              <a:rPr dirty="0" sz="800" spc="5" b="1">
                <a:latin typeface="Noto Serif CJK JP"/>
                <a:cs typeface="Noto Serif CJK JP"/>
              </a:rPr>
              <a:t>式</a:t>
            </a:r>
            <a:r>
              <a:rPr dirty="0" sz="800" b="1">
                <a:latin typeface="Noto Serif CJK JP"/>
                <a:cs typeface="Noto Serif CJK JP"/>
              </a:rPr>
              <a:t>和数 额应当符合前款第一项至第三</a:t>
            </a:r>
            <a:r>
              <a:rPr dirty="0" sz="800" spc="5" b="1">
                <a:latin typeface="Noto Serif CJK JP"/>
                <a:cs typeface="Noto Serif CJK JP"/>
              </a:rPr>
              <a:t>项</a:t>
            </a:r>
            <a:r>
              <a:rPr dirty="0" sz="800" b="1">
                <a:latin typeface="Noto Serif CJK JP"/>
                <a:cs typeface="Noto Serif CJK JP"/>
              </a:rPr>
              <a:t>规定</a:t>
            </a:r>
            <a:r>
              <a:rPr dirty="0" sz="800" spc="5" b="1">
                <a:latin typeface="Noto Serif CJK JP"/>
                <a:cs typeface="Noto Serif CJK JP"/>
              </a:rPr>
              <a:t>的</a:t>
            </a:r>
            <a:r>
              <a:rPr dirty="0" sz="800" b="1">
                <a:latin typeface="Noto Serif CJK JP"/>
                <a:cs typeface="Noto Serif CJK JP"/>
              </a:rPr>
              <a:t>标</a:t>
            </a:r>
            <a:r>
              <a:rPr dirty="0" sz="800" spc="5" b="1">
                <a:latin typeface="Noto Serif CJK JP"/>
                <a:cs typeface="Noto Serif CJK JP"/>
              </a:rPr>
              <a:t>准</a:t>
            </a:r>
            <a:r>
              <a:rPr dirty="0" sz="800" spc="-5" b="1">
                <a:latin typeface="Noto Serif CJK JP"/>
                <a:cs typeface="Noto Serif CJK JP"/>
              </a:rPr>
              <a:t>。</a:t>
            </a:r>
            <a:endParaRPr sz="800">
              <a:latin typeface="Noto Serif CJK JP"/>
              <a:cs typeface="Noto Serif CJK JP"/>
            </a:endParaRPr>
          </a:p>
          <a:p>
            <a:pPr algn="just" marL="439420" marR="326390" indent="-171450">
              <a:lnSpc>
                <a:spcPct val="120000"/>
              </a:lnSpc>
              <a:spcBef>
                <a:spcPts val="600"/>
              </a:spcBef>
              <a:buClr>
                <a:srgbClr val="3232CC"/>
              </a:buClr>
              <a:buSzPct val="81250"/>
              <a:buFont typeface="Wingdings"/>
              <a:buChar char=""/>
              <a:tabLst>
                <a:tab pos="440055" algn="l"/>
              </a:tabLst>
            </a:pPr>
            <a:r>
              <a:rPr dirty="0" sz="800" b="1">
                <a:solidFill>
                  <a:srgbClr val="0032CC"/>
                </a:solidFill>
                <a:latin typeface="Noto Serif CJK JP"/>
                <a:cs typeface="Noto Serif CJK JP"/>
              </a:rPr>
              <a:t>国有企业、事业单位</a:t>
            </a:r>
            <a:r>
              <a:rPr dirty="0" sz="800" b="1">
                <a:latin typeface="Noto Serif CJK JP"/>
                <a:cs typeface="Noto Serif CJK JP"/>
              </a:rPr>
              <a:t>依照本法</a:t>
            </a:r>
            <a:r>
              <a:rPr dirty="0" sz="800" spc="5" b="1">
                <a:latin typeface="Noto Serif CJK JP"/>
                <a:cs typeface="Noto Serif CJK JP"/>
              </a:rPr>
              <a:t>规</a:t>
            </a:r>
            <a:r>
              <a:rPr dirty="0" sz="800" b="1">
                <a:latin typeface="Noto Serif CJK JP"/>
                <a:cs typeface="Noto Serif CJK JP"/>
              </a:rPr>
              <a:t>定对</a:t>
            </a:r>
            <a:r>
              <a:rPr dirty="0" sz="800" spc="5" b="1">
                <a:latin typeface="Noto Serif CJK JP"/>
                <a:cs typeface="Noto Serif CJK JP"/>
              </a:rPr>
              <a:t>完</a:t>
            </a:r>
            <a:r>
              <a:rPr dirty="0" sz="800" b="1">
                <a:latin typeface="Noto Serif CJK JP"/>
                <a:cs typeface="Noto Serif CJK JP"/>
              </a:rPr>
              <a:t>成</a:t>
            </a:r>
            <a:r>
              <a:rPr dirty="0" sz="800" spc="5" b="1">
                <a:latin typeface="Noto Serif CJK JP"/>
                <a:cs typeface="Noto Serif CJK JP"/>
              </a:rPr>
              <a:t>、</a:t>
            </a:r>
            <a:r>
              <a:rPr dirty="0" sz="800" b="1">
                <a:latin typeface="Noto Serif CJK JP"/>
                <a:cs typeface="Noto Serif CJK JP"/>
              </a:rPr>
              <a:t>转化</a:t>
            </a:r>
            <a:r>
              <a:rPr dirty="0" sz="800" spc="5" b="1">
                <a:latin typeface="Noto Serif CJK JP"/>
                <a:cs typeface="Noto Serif CJK JP"/>
              </a:rPr>
              <a:t>职</a:t>
            </a:r>
            <a:r>
              <a:rPr dirty="0" sz="800" b="1">
                <a:latin typeface="Noto Serif CJK JP"/>
                <a:cs typeface="Noto Serif CJK JP"/>
              </a:rPr>
              <a:t>务科</a:t>
            </a:r>
            <a:r>
              <a:rPr dirty="0" sz="800" spc="5" b="1">
                <a:latin typeface="Noto Serif CJK JP"/>
                <a:cs typeface="Noto Serif CJK JP"/>
              </a:rPr>
              <a:t>技</a:t>
            </a:r>
            <a:r>
              <a:rPr dirty="0" sz="800" b="1">
                <a:latin typeface="Noto Serif CJK JP"/>
                <a:cs typeface="Noto Serif CJK JP"/>
              </a:rPr>
              <a:t>成</a:t>
            </a:r>
            <a:r>
              <a:rPr dirty="0" sz="800" spc="5" b="1">
                <a:latin typeface="Noto Serif CJK JP"/>
                <a:cs typeface="Noto Serif CJK JP"/>
              </a:rPr>
              <a:t>果</a:t>
            </a:r>
            <a:r>
              <a:rPr dirty="0" sz="800" b="1">
                <a:latin typeface="Noto Serif CJK JP"/>
                <a:cs typeface="Noto Serif CJK JP"/>
              </a:rPr>
              <a:t>做出</a:t>
            </a:r>
            <a:r>
              <a:rPr dirty="0" sz="800" spc="5" b="1">
                <a:latin typeface="Noto Serif CJK JP"/>
                <a:cs typeface="Noto Serif CJK JP"/>
              </a:rPr>
              <a:t>重</a:t>
            </a:r>
            <a:r>
              <a:rPr dirty="0" sz="800" b="1">
                <a:latin typeface="Noto Serif CJK JP"/>
                <a:cs typeface="Noto Serif CJK JP"/>
              </a:rPr>
              <a:t>要贡</a:t>
            </a:r>
            <a:r>
              <a:rPr dirty="0" sz="800" spc="5" b="1">
                <a:latin typeface="Noto Serif CJK JP"/>
                <a:cs typeface="Noto Serif CJK JP"/>
              </a:rPr>
              <a:t>献</a:t>
            </a:r>
            <a:r>
              <a:rPr dirty="0" sz="800" b="1">
                <a:latin typeface="Noto Serif CJK JP"/>
                <a:cs typeface="Noto Serif CJK JP"/>
              </a:rPr>
              <a:t>的</a:t>
            </a:r>
            <a:r>
              <a:rPr dirty="0" sz="800" spc="5" b="1">
                <a:latin typeface="Noto Serif CJK JP"/>
                <a:cs typeface="Noto Serif CJK JP"/>
              </a:rPr>
              <a:t>人</a:t>
            </a:r>
            <a:r>
              <a:rPr dirty="0" sz="800" b="1">
                <a:latin typeface="Noto Serif CJK JP"/>
                <a:cs typeface="Noto Serif CJK JP"/>
              </a:rPr>
              <a:t>员给 予奖励和报酬的支出计入当年</a:t>
            </a:r>
            <a:r>
              <a:rPr dirty="0" sz="800" spc="5" b="1">
                <a:latin typeface="Noto Serif CJK JP"/>
                <a:cs typeface="Noto Serif CJK JP"/>
              </a:rPr>
              <a:t>本</a:t>
            </a:r>
            <a:r>
              <a:rPr dirty="0" sz="800" b="1">
                <a:latin typeface="Noto Serif CJK JP"/>
                <a:cs typeface="Noto Serif CJK JP"/>
              </a:rPr>
              <a:t>单位</a:t>
            </a:r>
            <a:r>
              <a:rPr dirty="0" sz="800" spc="5" b="1">
                <a:latin typeface="Noto Serif CJK JP"/>
                <a:cs typeface="Noto Serif CJK JP"/>
              </a:rPr>
              <a:t>工</a:t>
            </a:r>
            <a:r>
              <a:rPr dirty="0" sz="800" b="1">
                <a:latin typeface="Noto Serif CJK JP"/>
                <a:cs typeface="Noto Serif CJK JP"/>
              </a:rPr>
              <a:t>资</a:t>
            </a:r>
            <a:r>
              <a:rPr dirty="0" sz="800" spc="5" b="1">
                <a:latin typeface="Noto Serif CJK JP"/>
                <a:cs typeface="Noto Serif CJK JP"/>
              </a:rPr>
              <a:t>总</a:t>
            </a:r>
            <a:r>
              <a:rPr dirty="0" sz="800" b="1">
                <a:latin typeface="Noto Serif CJK JP"/>
                <a:cs typeface="Noto Serif CJK JP"/>
              </a:rPr>
              <a:t>额，</a:t>
            </a:r>
            <a:r>
              <a:rPr dirty="0" sz="800" spc="5" b="1">
                <a:latin typeface="Noto Serif CJK JP"/>
                <a:cs typeface="Noto Serif CJK JP"/>
              </a:rPr>
              <a:t>但</a:t>
            </a:r>
            <a:r>
              <a:rPr dirty="0" sz="800" b="1">
                <a:latin typeface="Noto Serif CJK JP"/>
                <a:cs typeface="Noto Serif CJK JP"/>
              </a:rPr>
              <a:t>不受</a:t>
            </a:r>
            <a:r>
              <a:rPr dirty="0" sz="800" spc="5" b="1">
                <a:latin typeface="Noto Serif CJK JP"/>
                <a:cs typeface="Noto Serif CJK JP"/>
              </a:rPr>
              <a:t>当</a:t>
            </a:r>
            <a:r>
              <a:rPr dirty="0" sz="800" b="1">
                <a:latin typeface="Noto Serif CJK JP"/>
                <a:cs typeface="Noto Serif CJK JP"/>
              </a:rPr>
              <a:t>年</a:t>
            </a:r>
            <a:r>
              <a:rPr dirty="0" sz="800" spc="5" b="1">
                <a:latin typeface="Noto Serif CJK JP"/>
                <a:cs typeface="Noto Serif CJK JP"/>
              </a:rPr>
              <a:t>本</a:t>
            </a:r>
            <a:r>
              <a:rPr dirty="0" sz="800" b="1">
                <a:latin typeface="Noto Serif CJK JP"/>
                <a:cs typeface="Noto Serif CJK JP"/>
              </a:rPr>
              <a:t>单位</a:t>
            </a:r>
            <a:r>
              <a:rPr dirty="0" sz="800" spc="5" b="1">
                <a:solidFill>
                  <a:srgbClr val="0032CC"/>
                </a:solidFill>
                <a:latin typeface="Noto Serif CJK JP"/>
                <a:cs typeface="Noto Serif CJK JP"/>
              </a:rPr>
              <a:t>工</a:t>
            </a:r>
            <a:r>
              <a:rPr dirty="0" sz="800" b="1">
                <a:solidFill>
                  <a:srgbClr val="0032CC"/>
                </a:solidFill>
                <a:latin typeface="Noto Serif CJK JP"/>
                <a:cs typeface="Noto Serif CJK JP"/>
              </a:rPr>
              <a:t>资总</a:t>
            </a:r>
            <a:r>
              <a:rPr dirty="0" sz="800" spc="5" b="1">
                <a:solidFill>
                  <a:srgbClr val="0032CC"/>
                </a:solidFill>
                <a:latin typeface="Noto Serif CJK JP"/>
                <a:cs typeface="Noto Serif CJK JP"/>
              </a:rPr>
              <a:t>额</a:t>
            </a:r>
            <a:r>
              <a:rPr dirty="0" sz="800" b="1">
                <a:solidFill>
                  <a:srgbClr val="0032CC"/>
                </a:solidFill>
                <a:latin typeface="Noto Serif CJK JP"/>
                <a:cs typeface="Noto Serif CJK JP"/>
              </a:rPr>
              <a:t>限</a:t>
            </a:r>
            <a:r>
              <a:rPr dirty="0" sz="800" spc="5" b="1">
                <a:solidFill>
                  <a:srgbClr val="0032CC"/>
                </a:solidFill>
                <a:latin typeface="Noto Serif CJK JP"/>
                <a:cs typeface="Noto Serif CJK JP"/>
              </a:rPr>
              <a:t>制</a:t>
            </a:r>
            <a:r>
              <a:rPr dirty="0" sz="800" b="1">
                <a:latin typeface="Noto Serif CJK JP"/>
                <a:cs typeface="Noto Serif CJK JP"/>
              </a:rPr>
              <a:t>、不 纳入本单位工资总额基数。</a:t>
            </a:r>
            <a:endParaRPr sz="8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7" name="object 7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科技成果转化难</a:t>
            </a:r>
            <a:endParaRPr sz="2200">
              <a:latin typeface="Noto Serif CJK JP"/>
              <a:cs typeface="Noto Serif CJK JP"/>
            </a:endParaRPr>
          </a:p>
          <a:p>
            <a:pPr algn="just" marL="439420" indent="-172085">
              <a:lnSpc>
                <a:spcPct val="100000"/>
              </a:lnSpc>
              <a:spcBef>
                <a:spcPts val="1090"/>
              </a:spcBef>
              <a:buClr>
                <a:srgbClr val="3232CC"/>
              </a:buClr>
              <a:buSzPct val="78125"/>
              <a:buFont typeface="Wingdings"/>
              <a:buChar char=""/>
              <a:tabLst>
                <a:tab pos="440055" algn="l"/>
              </a:tabLst>
            </a:pPr>
            <a:r>
              <a:rPr dirty="0" sz="1600" spc="5" b="1">
                <a:latin typeface="Noto Serif CJK JP"/>
                <a:cs typeface="Noto Serif CJK JP"/>
              </a:rPr>
              <a:t>成果太多</a:t>
            </a:r>
            <a:endParaRPr sz="1600">
              <a:latin typeface="Noto Serif CJK JP"/>
              <a:cs typeface="Noto Serif CJK JP"/>
            </a:endParaRPr>
          </a:p>
          <a:p>
            <a:pPr algn="just" lvl="1" marL="640080" marR="342265" indent="-143510">
              <a:lnSpc>
                <a:spcPct val="110000"/>
              </a:lnSpc>
              <a:spcBef>
                <a:spcPts val="625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400" b="1">
                <a:latin typeface="Noto Serif CJK JP"/>
                <a:cs typeface="Noto Serif CJK JP"/>
              </a:rPr>
              <a:t>科技成果，是指通过科学研究与技术开发所产 </a:t>
            </a:r>
            <a:r>
              <a:rPr dirty="0" sz="1400" b="1">
                <a:latin typeface="Noto Serif CJK JP"/>
                <a:cs typeface="Noto Serif CJK JP"/>
              </a:rPr>
              <a:t>生的具有实用价值的成果。</a:t>
            </a:r>
            <a:endParaRPr sz="1400">
              <a:latin typeface="Noto Serif CJK JP"/>
              <a:cs typeface="Noto Serif CJK JP"/>
            </a:endParaRPr>
          </a:p>
          <a:p>
            <a:pPr algn="just" marL="439420" indent="-172085">
              <a:lnSpc>
                <a:spcPct val="100000"/>
              </a:lnSpc>
              <a:spcBef>
                <a:spcPts val="765"/>
              </a:spcBef>
              <a:buClr>
                <a:srgbClr val="3232CC"/>
              </a:buClr>
              <a:buSzPct val="78125"/>
              <a:buFont typeface="Wingdings"/>
              <a:buChar char=""/>
              <a:tabLst>
                <a:tab pos="440055" algn="l"/>
              </a:tabLst>
            </a:pPr>
            <a:r>
              <a:rPr dirty="0" sz="1600" spc="5" b="1">
                <a:solidFill>
                  <a:srgbClr val="C00000"/>
                </a:solidFill>
                <a:latin typeface="Noto Serif CJK JP"/>
                <a:cs typeface="Noto Serif CJK JP"/>
              </a:rPr>
              <a:t>转化</a:t>
            </a:r>
            <a:r>
              <a:rPr dirty="0" sz="1600" spc="5" b="1">
                <a:latin typeface="Noto Serif CJK JP"/>
                <a:cs typeface="Noto Serif CJK JP"/>
              </a:rPr>
              <a:t>成功率低</a:t>
            </a:r>
            <a:endParaRPr sz="1600">
              <a:latin typeface="Noto Serif CJK JP"/>
              <a:cs typeface="Noto Serif CJK JP"/>
            </a:endParaRPr>
          </a:p>
          <a:p>
            <a:pPr algn="just" lvl="1" marL="640080" marR="342265" indent="-143510">
              <a:lnSpc>
                <a:spcPct val="110000"/>
              </a:lnSpc>
              <a:spcBef>
                <a:spcPts val="630"/>
              </a:spcBef>
              <a:buFont typeface="Tahoma"/>
              <a:buChar char="–"/>
              <a:tabLst>
                <a:tab pos="640080" algn="l"/>
              </a:tabLst>
            </a:pPr>
            <a:r>
              <a:rPr dirty="0" sz="1400" b="1">
                <a:latin typeface="Noto Serif CJK JP"/>
                <a:cs typeface="Noto Serif CJK JP"/>
              </a:rPr>
              <a:t>科技成果转化，是指为提高生产力水平而对科 技成果所进行的后续试验、开发、应用、推广 直至形成新技术、新工艺、新材料、新产品， </a:t>
            </a:r>
            <a:r>
              <a:rPr dirty="0" sz="1400" b="1">
                <a:latin typeface="Noto Serif CJK JP"/>
                <a:cs typeface="Noto Serif CJK JP"/>
              </a:rPr>
              <a:t>发展新产业等活动。</a:t>
            </a:r>
            <a:endParaRPr sz="14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996" y="1405127"/>
            <a:ext cx="3622040" cy="990600"/>
            <a:chOff x="1491996" y="1405127"/>
            <a:chExt cx="3622040" cy="990600"/>
          </a:xfrm>
        </p:grpSpPr>
        <p:sp>
          <p:nvSpPr>
            <p:cNvPr id="3" name="object 3"/>
            <p:cNvSpPr/>
            <p:nvPr/>
          </p:nvSpPr>
          <p:spPr>
            <a:xfrm>
              <a:off x="1491996" y="1869186"/>
              <a:ext cx="3561588" cy="526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1996" y="1405127"/>
              <a:ext cx="3621786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2593848" y="2602229"/>
            <a:ext cx="477774" cy="165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30500" y="2890517"/>
            <a:ext cx="2032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FFFFFF"/>
                </a:solidFill>
                <a:latin typeface="Noto Sans Mono CJK HK"/>
                <a:cs typeface="Noto Sans Mono CJK HK"/>
              </a:rPr>
              <a:t>技 成</a:t>
            </a:r>
            <a:endParaRPr sz="1400">
              <a:latin typeface="Noto Sans Mono CJK HK"/>
              <a:cs typeface="Noto Sans Mono CJK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61461" y="2602229"/>
            <a:ext cx="1685289" cy="1654810"/>
            <a:chOff x="3061461" y="2602229"/>
            <a:chExt cx="1685289" cy="1654810"/>
          </a:xfrm>
        </p:grpSpPr>
        <p:sp>
          <p:nvSpPr>
            <p:cNvPr id="8" name="object 8"/>
            <p:cNvSpPr/>
            <p:nvPr/>
          </p:nvSpPr>
          <p:spPr>
            <a:xfrm>
              <a:off x="3064001" y="3037331"/>
              <a:ext cx="1125855" cy="90170"/>
            </a:xfrm>
            <a:custGeom>
              <a:avLst/>
              <a:gdLst/>
              <a:ahLst/>
              <a:cxnLst/>
              <a:rect l="l" t="t" r="r" b="b"/>
              <a:pathLst>
                <a:path w="1125854" h="90169">
                  <a:moveTo>
                    <a:pt x="0" y="89916"/>
                  </a:moveTo>
                  <a:lnTo>
                    <a:pt x="0" y="89915"/>
                  </a:lnTo>
                </a:path>
                <a:path w="1125854" h="90169">
                  <a:moveTo>
                    <a:pt x="6528" y="57160"/>
                  </a:moveTo>
                  <a:lnTo>
                    <a:pt x="6965" y="54971"/>
                  </a:lnTo>
                  <a:lnTo>
                    <a:pt x="7182" y="54645"/>
                  </a:lnTo>
                </a:path>
                <a:path w="1125854" h="90169">
                  <a:moveTo>
                    <a:pt x="25562" y="27045"/>
                  </a:moveTo>
                  <a:lnTo>
                    <a:pt x="26003" y="26384"/>
                  </a:lnTo>
                  <a:lnTo>
                    <a:pt x="31478" y="22653"/>
                  </a:lnTo>
                </a:path>
                <a:path w="1125854" h="90169">
                  <a:moveTo>
                    <a:pt x="51931" y="8717"/>
                  </a:moveTo>
                  <a:lnTo>
                    <a:pt x="54328" y="7084"/>
                  </a:lnTo>
                  <a:lnTo>
                    <a:pt x="63844" y="5148"/>
                  </a:lnTo>
                </a:path>
                <a:path w="1125854" h="90169">
                  <a:moveTo>
                    <a:pt x="89153" y="0"/>
                  </a:moveTo>
                  <a:lnTo>
                    <a:pt x="1125474" y="0"/>
                  </a:lnTo>
                </a:path>
              </a:pathLst>
            </a:custGeom>
            <a:ln w="4762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45810" y="3572285"/>
              <a:ext cx="1043940" cy="1905"/>
            </a:xfrm>
            <a:custGeom>
              <a:avLst/>
              <a:gdLst/>
              <a:ahLst/>
              <a:cxnLst/>
              <a:rect l="l" t="t" r="r" b="b"/>
              <a:pathLst>
                <a:path w="1043939" h="1904">
                  <a:moveTo>
                    <a:pt x="-2381" y="747"/>
                  </a:moveTo>
                  <a:lnTo>
                    <a:pt x="1046051" y="747"/>
                  </a:lnTo>
                </a:path>
              </a:pathLst>
            </a:custGeom>
            <a:ln w="6256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64001" y="3037332"/>
              <a:ext cx="1162050" cy="530860"/>
            </a:xfrm>
            <a:custGeom>
              <a:avLst/>
              <a:gdLst/>
              <a:ahLst/>
              <a:cxnLst/>
              <a:rect l="l" t="t" r="r" b="b"/>
              <a:pathLst>
                <a:path w="1162050" h="530860">
                  <a:moveTo>
                    <a:pt x="61374" y="530796"/>
                  </a:moveTo>
                  <a:lnTo>
                    <a:pt x="54328" y="529363"/>
                  </a:lnTo>
                  <a:lnTo>
                    <a:pt x="50932" y="527049"/>
                  </a:lnTo>
                </a:path>
                <a:path w="1162050" h="530860">
                  <a:moveTo>
                    <a:pt x="30716" y="513274"/>
                  </a:moveTo>
                  <a:lnTo>
                    <a:pt x="26003" y="510063"/>
                  </a:lnTo>
                  <a:lnTo>
                    <a:pt x="23760" y="506695"/>
                  </a:lnTo>
                </a:path>
                <a:path w="1162050" h="530860">
                  <a:moveTo>
                    <a:pt x="7620" y="482460"/>
                  </a:moveTo>
                  <a:lnTo>
                    <a:pt x="7544" y="482346"/>
                  </a:lnTo>
                </a:path>
                <a:path w="1162050" h="530860">
                  <a:moveTo>
                    <a:pt x="6858" y="480939"/>
                  </a:moveTo>
                  <a:lnTo>
                    <a:pt x="6682" y="480060"/>
                  </a:lnTo>
                </a:path>
                <a:path w="1162050" h="530860">
                  <a:moveTo>
                    <a:pt x="0" y="446532"/>
                  </a:moveTo>
                  <a:lnTo>
                    <a:pt x="0" y="446531"/>
                  </a:lnTo>
                  <a:lnTo>
                    <a:pt x="0" y="89915"/>
                  </a:lnTo>
                </a:path>
                <a:path w="1162050" h="530860">
                  <a:moveTo>
                    <a:pt x="1125474" y="0"/>
                  </a:moveTo>
                  <a:lnTo>
                    <a:pt x="1125474" y="0"/>
                  </a:lnTo>
                </a:path>
                <a:path w="1162050" h="530860">
                  <a:moveTo>
                    <a:pt x="1158262" y="6731"/>
                  </a:moveTo>
                  <a:lnTo>
                    <a:pt x="1159978" y="7084"/>
                  </a:lnTo>
                  <a:lnTo>
                    <a:pt x="1161546" y="8151"/>
                  </a:lnTo>
                </a:path>
              </a:pathLst>
            </a:custGeom>
            <a:ln w="4762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73295" y="2602229"/>
              <a:ext cx="473201" cy="16543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251618" y="3063224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20" h="31114">
                  <a:moveTo>
                    <a:pt x="0" y="0"/>
                  </a:moveTo>
                  <a:lnTo>
                    <a:pt x="722" y="491"/>
                  </a:lnTo>
                  <a:lnTo>
                    <a:pt x="1070" y="1008"/>
                  </a:lnTo>
                </a:path>
                <a:path w="20320" h="31114">
                  <a:moveTo>
                    <a:pt x="18629" y="27130"/>
                  </a:moveTo>
                  <a:lnTo>
                    <a:pt x="18843" y="27447"/>
                  </a:lnTo>
                </a:path>
                <a:path w="20320" h="31114">
                  <a:moveTo>
                    <a:pt x="19391" y="28264"/>
                  </a:moveTo>
                  <a:lnTo>
                    <a:pt x="19867" y="28971"/>
                  </a:lnTo>
                </a:path>
                <a:path w="20320" h="31114">
                  <a:moveTo>
                    <a:pt x="20153" y="30138"/>
                  </a:moveTo>
                  <a:lnTo>
                    <a:pt x="20226" y="30495"/>
                  </a:lnTo>
                </a:path>
              </a:pathLst>
            </a:custGeom>
            <a:ln w="4762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77869" y="3127201"/>
              <a:ext cx="1270" cy="360680"/>
            </a:xfrm>
            <a:custGeom>
              <a:avLst/>
              <a:gdLst/>
              <a:ahLst/>
              <a:cxnLst/>
              <a:rect l="l" t="t" r="r" b="b"/>
              <a:pathLst>
                <a:path w="1270" h="360679">
                  <a:moveTo>
                    <a:pt x="380" y="-2381"/>
                  </a:moveTo>
                  <a:lnTo>
                    <a:pt x="380" y="362799"/>
                  </a:lnTo>
                </a:path>
              </a:pathLst>
            </a:custGeom>
            <a:ln w="5522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188618" y="3494437"/>
              <a:ext cx="89770" cy="81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64001" y="3037331"/>
              <a:ext cx="1214627" cy="536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64001" y="3037331"/>
              <a:ext cx="1214755" cy="536575"/>
            </a:xfrm>
            <a:custGeom>
              <a:avLst/>
              <a:gdLst/>
              <a:ahLst/>
              <a:cxnLst/>
              <a:rect l="l" t="t" r="r" b="b"/>
              <a:pathLst>
                <a:path w="1214754" h="536575">
                  <a:moveTo>
                    <a:pt x="0" y="89916"/>
                  </a:moveTo>
                  <a:lnTo>
                    <a:pt x="6965" y="54971"/>
                  </a:lnTo>
                  <a:lnTo>
                    <a:pt x="26003" y="26384"/>
                  </a:lnTo>
                  <a:lnTo>
                    <a:pt x="54328" y="7084"/>
                  </a:lnTo>
                  <a:lnTo>
                    <a:pt x="89154" y="0"/>
                  </a:lnTo>
                  <a:lnTo>
                    <a:pt x="1125474" y="0"/>
                  </a:lnTo>
                  <a:lnTo>
                    <a:pt x="1159978" y="7084"/>
                  </a:lnTo>
                  <a:lnTo>
                    <a:pt x="1188339" y="26384"/>
                  </a:lnTo>
                  <a:lnTo>
                    <a:pt x="1207555" y="54971"/>
                  </a:lnTo>
                  <a:lnTo>
                    <a:pt x="1214628" y="89916"/>
                  </a:lnTo>
                  <a:lnTo>
                    <a:pt x="1214628" y="446532"/>
                  </a:lnTo>
                  <a:lnTo>
                    <a:pt x="1207555" y="481476"/>
                  </a:lnTo>
                  <a:lnTo>
                    <a:pt x="1188339" y="510063"/>
                  </a:lnTo>
                  <a:lnTo>
                    <a:pt x="1159978" y="529363"/>
                  </a:lnTo>
                  <a:lnTo>
                    <a:pt x="1125474" y="536448"/>
                  </a:lnTo>
                  <a:lnTo>
                    <a:pt x="89154" y="536448"/>
                  </a:lnTo>
                  <a:lnTo>
                    <a:pt x="54328" y="529363"/>
                  </a:lnTo>
                  <a:lnTo>
                    <a:pt x="26003" y="510063"/>
                  </a:lnTo>
                  <a:lnTo>
                    <a:pt x="6965" y="481476"/>
                  </a:lnTo>
                  <a:lnTo>
                    <a:pt x="0" y="446532"/>
                  </a:lnTo>
                  <a:lnTo>
                    <a:pt x="0" y="89916"/>
                  </a:lnTo>
                  <a:close/>
                </a:path>
              </a:pathLst>
            </a:custGeom>
            <a:ln w="4762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878583" y="3303524"/>
            <a:ext cx="10553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1500" algn="l"/>
                <a:tab pos="864235" algn="l"/>
              </a:tabLst>
            </a:pPr>
            <a:r>
              <a:rPr dirty="0" u="sng" sz="1400" spc="-5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5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400" spc="-5">
                <a:solidFill>
                  <a:srgbClr val="FFFFFF"/>
                </a:solidFill>
                <a:latin typeface="Noto Sans Mono CJK HK"/>
                <a:cs typeface="Noto Sans Mono CJK HK"/>
              </a:rPr>
              <a:t>果</a:t>
            </a:r>
            <a:endParaRPr sz="1400">
              <a:latin typeface="Noto Sans Mono CJK HK"/>
              <a:cs typeface="Noto Sans Mono CJK H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1416" y="3114547"/>
            <a:ext cx="939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Noto Sans CJK HK"/>
                <a:cs typeface="Noto Sans CJK HK"/>
              </a:rPr>
              <a:t>科技成果 转化促进服务</a:t>
            </a:r>
            <a:endParaRPr sz="1200">
              <a:latin typeface="Noto Sans CJK HK"/>
              <a:cs typeface="Noto Sans CJK H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46833" y="2534920"/>
            <a:ext cx="648970" cy="255904"/>
            <a:chOff x="1846833" y="2534920"/>
            <a:chExt cx="648970" cy="255904"/>
          </a:xfrm>
        </p:grpSpPr>
        <p:sp>
          <p:nvSpPr>
            <p:cNvPr id="20" name="object 20"/>
            <p:cNvSpPr/>
            <p:nvPr/>
          </p:nvSpPr>
          <p:spPr>
            <a:xfrm>
              <a:off x="1849373" y="2537460"/>
              <a:ext cx="601345" cy="41910"/>
            </a:xfrm>
            <a:custGeom>
              <a:avLst/>
              <a:gdLst/>
              <a:ahLst/>
              <a:cxnLst/>
              <a:rect l="l" t="t" r="r" b="b"/>
              <a:pathLst>
                <a:path w="601344" h="41910">
                  <a:moveTo>
                    <a:pt x="0" y="41909"/>
                  </a:moveTo>
                  <a:lnTo>
                    <a:pt x="0" y="41909"/>
                  </a:lnTo>
                </a:path>
                <a:path w="601344" h="41910">
                  <a:moveTo>
                    <a:pt x="12184" y="12674"/>
                  </a:moveTo>
                  <a:lnTo>
                    <a:pt x="12382" y="12382"/>
                  </a:lnTo>
                  <a:lnTo>
                    <a:pt x="13228" y="11808"/>
                  </a:lnTo>
                </a:path>
                <a:path w="601344" h="41910">
                  <a:moveTo>
                    <a:pt x="24544" y="4129"/>
                  </a:moveTo>
                  <a:lnTo>
                    <a:pt x="25717" y="3333"/>
                  </a:lnTo>
                  <a:lnTo>
                    <a:pt x="27266" y="3014"/>
                  </a:lnTo>
                </a:path>
                <a:path w="601344" h="41910">
                  <a:moveTo>
                    <a:pt x="41908" y="0"/>
                  </a:moveTo>
                  <a:lnTo>
                    <a:pt x="601218" y="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887467" y="2786638"/>
              <a:ext cx="563245" cy="1270"/>
            </a:xfrm>
            <a:custGeom>
              <a:avLst/>
              <a:gdLst/>
              <a:ahLst/>
              <a:cxnLst/>
              <a:rect l="l" t="t" r="r" b="b"/>
              <a:pathLst>
                <a:path w="563244" h="1269">
                  <a:moveTo>
                    <a:pt x="-2381" y="378"/>
                  </a:moveTo>
                  <a:lnTo>
                    <a:pt x="565554" y="378"/>
                  </a:lnTo>
                </a:path>
              </a:pathLst>
            </a:custGeom>
            <a:ln w="552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849373" y="2562475"/>
              <a:ext cx="640715" cy="222250"/>
            </a:xfrm>
            <a:custGeom>
              <a:avLst/>
              <a:gdLst/>
              <a:ahLst/>
              <a:cxnLst/>
              <a:rect l="l" t="t" r="r" b="b"/>
              <a:pathLst>
                <a:path w="640714" h="222250">
                  <a:moveTo>
                    <a:pt x="26834" y="221927"/>
                  </a:moveTo>
                  <a:lnTo>
                    <a:pt x="25717" y="221705"/>
                  </a:lnTo>
                  <a:lnTo>
                    <a:pt x="25255" y="221400"/>
                  </a:lnTo>
                </a:path>
                <a:path w="640714" h="222250">
                  <a:moveTo>
                    <a:pt x="14615" y="214390"/>
                  </a:moveTo>
                  <a:lnTo>
                    <a:pt x="12382" y="212918"/>
                  </a:lnTo>
                  <a:lnTo>
                    <a:pt x="12281" y="212773"/>
                  </a:lnTo>
                </a:path>
                <a:path w="640714" h="222250">
                  <a:moveTo>
                    <a:pt x="11430" y="211542"/>
                  </a:moveTo>
                  <a:lnTo>
                    <a:pt x="10669" y="210444"/>
                  </a:lnTo>
                </a:path>
                <a:path w="640714" h="222250">
                  <a:moveTo>
                    <a:pt x="4572" y="201634"/>
                  </a:moveTo>
                  <a:lnTo>
                    <a:pt x="4339" y="201298"/>
                  </a:lnTo>
                </a:path>
                <a:path w="640714" h="222250">
                  <a:moveTo>
                    <a:pt x="3810" y="200533"/>
                  </a:moveTo>
                  <a:lnTo>
                    <a:pt x="3333" y="199845"/>
                  </a:lnTo>
                  <a:lnTo>
                    <a:pt x="3318" y="199774"/>
                  </a:lnTo>
                </a:path>
                <a:path w="640714" h="222250">
                  <a:moveTo>
                    <a:pt x="3048" y="198468"/>
                  </a:moveTo>
                  <a:lnTo>
                    <a:pt x="2844" y="197488"/>
                  </a:lnTo>
                </a:path>
                <a:path w="640714" h="222250">
                  <a:moveTo>
                    <a:pt x="762" y="187446"/>
                  </a:moveTo>
                  <a:lnTo>
                    <a:pt x="632" y="186820"/>
                  </a:lnTo>
                </a:path>
                <a:path w="640714" h="222250">
                  <a:moveTo>
                    <a:pt x="0" y="183772"/>
                  </a:moveTo>
                  <a:lnTo>
                    <a:pt x="0" y="183772"/>
                  </a:lnTo>
                  <a:lnTo>
                    <a:pt x="0" y="16894"/>
                  </a:lnTo>
                </a:path>
                <a:path w="640714" h="222250">
                  <a:moveTo>
                    <a:pt x="639318" y="0"/>
                  </a:moveTo>
                  <a:lnTo>
                    <a:pt x="639406" y="130"/>
                  </a:lnTo>
                </a:path>
                <a:path w="640714" h="222250">
                  <a:moveTo>
                    <a:pt x="640080" y="2089"/>
                  </a:moveTo>
                  <a:lnTo>
                    <a:pt x="640147" y="2416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91747" y="2579261"/>
              <a:ext cx="1270" cy="170815"/>
            </a:xfrm>
            <a:custGeom>
              <a:avLst/>
              <a:gdLst/>
              <a:ahLst/>
              <a:cxnLst/>
              <a:rect l="l" t="t" r="r" b="b"/>
              <a:pathLst>
                <a:path w="1269" h="170814">
                  <a:moveTo>
                    <a:pt x="377" y="-2381"/>
                  </a:moveTo>
                  <a:lnTo>
                    <a:pt x="377" y="173006"/>
                  </a:lnTo>
                </a:path>
              </a:pathLst>
            </a:custGeom>
            <a:ln w="551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65750" y="2756600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4" h="27939">
                  <a:moveTo>
                    <a:pt x="24603" y="0"/>
                  </a:moveTo>
                  <a:lnTo>
                    <a:pt x="23417" y="5721"/>
                  </a:lnTo>
                  <a:lnTo>
                    <a:pt x="20992" y="9223"/>
                  </a:lnTo>
                </a:path>
                <a:path w="24764" h="27939">
                  <a:moveTo>
                    <a:pt x="15549" y="17088"/>
                  </a:moveTo>
                  <a:lnTo>
                    <a:pt x="14368" y="18794"/>
                  </a:lnTo>
                  <a:lnTo>
                    <a:pt x="12111" y="20281"/>
                  </a:lnTo>
                </a:path>
                <a:path w="24764" h="27939">
                  <a:moveTo>
                    <a:pt x="3025" y="26268"/>
                  </a:moveTo>
                  <a:lnTo>
                    <a:pt x="1033" y="27581"/>
                  </a:lnTo>
                  <a:lnTo>
                    <a:pt x="0" y="27786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49373" y="2537460"/>
              <a:ext cx="643127" cy="249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849373" y="2537460"/>
              <a:ext cx="643255" cy="250190"/>
            </a:xfrm>
            <a:custGeom>
              <a:avLst/>
              <a:gdLst/>
              <a:ahLst/>
              <a:cxnLst/>
              <a:rect l="l" t="t" r="r" b="b"/>
              <a:pathLst>
                <a:path w="643255" h="250189">
                  <a:moveTo>
                    <a:pt x="0" y="41909"/>
                  </a:moveTo>
                  <a:lnTo>
                    <a:pt x="3333" y="25717"/>
                  </a:lnTo>
                  <a:lnTo>
                    <a:pt x="12382" y="12382"/>
                  </a:lnTo>
                  <a:lnTo>
                    <a:pt x="25717" y="3333"/>
                  </a:lnTo>
                  <a:lnTo>
                    <a:pt x="41910" y="0"/>
                  </a:lnTo>
                  <a:lnTo>
                    <a:pt x="601218" y="0"/>
                  </a:lnTo>
                  <a:lnTo>
                    <a:pt x="617410" y="3333"/>
                  </a:lnTo>
                  <a:lnTo>
                    <a:pt x="630745" y="12382"/>
                  </a:lnTo>
                  <a:lnTo>
                    <a:pt x="639794" y="25717"/>
                  </a:lnTo>
                  <a:lnTo>
                    <a:pt x="643128" y="41909"/>
                  </a:lnTo>
                  <a:lnTo>
                    <a:pt x="643128" y="208787"/>
                  </a:lnTo>
                  <a:lnTo>
                    <a:pt x="639794" y="224861"/>
                  </a:lnTo>
                  <a:lnTo>
                    <a:pt x="630745" y="237934"/>
                  </a:lnTo>
                  <a:lnTo>
                    <a:pt x="617410" y="246721"/>
                  </a:lnTo>
                  <a:lnTo>
                    <a:pt x="601218" y="249935"/>
                  </a:lnTo>
                  <a:lnTo>
                    <a:pt x="41910" y="249935"/>
                  </a:lnTo>
                  <a:lnTo>
                    <a:pt x="25717" y="246721"/>
                  </a:lnTo>
                  <a:lnTo>
                    <a:pt x="12382" y="237934"/>
                  </a:lnTo>
                  <a:lnTo>
                    <a:pt x="3333" y="224861"/>
                  </a:lnTo>
                  <a:lnTo>
                    <a:pt x="0" y="208787"/>
                  </a:lnTo>
                  <a:lnTo>
                    <a:pt x="0" y="41909"/>
                  </a:lnTo>
                  <a:close/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878583" y="2575814"/>
            <a:ext cx="1055370" cy="34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ts val="94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科研机构</a:t>
            </a:r>
            <a:endParaRPr sz="900">
              <a:latin typeface="Noto Sans Mono CJK HK"/>
              <a:cs typeface="Noto Sans Mono CJK HK"/>
            </a:endParaRPr>
          </a:p>
          <a:p>
            <a:pPr marL="12700">
              <a:lnSpc>
                <a:spcPts val="1540"/>
              </a:lnSpc>
              <a:tabLst>
                <a:tab pos="571500" algn="l"/>
                <a:tab pos="864235" algn="l"/>
              </a:tabLst>
            </a:pPr>
            <a:r>
              <a:rPr dirty="0" u="sng" sz="1400" spc="-5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5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400" spc="-5">
                <a:solidFill>
                  <a:srgbClr val="FFFFFF"/>
                </a:solidFill>
                <a:latin typeface="Noto Sans Mono CJK HK"/>
                <a:cs typeface="Noto Sans Mono CJK HK"/>
              </a:rPr>
              <a:t>科</a:t>
            </a:r>
            <a:endParaRPr sz="1400">
              <a:latin typeface="Noto Sans Mono CJK HK"/>
              <a:cs typeface="Noto Sans Mono CJK H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46833" y="2856483"/>
            <a:ext cx="648970" cy="255904"/>
            <a:chOff x="1846833" y="2856483"/>
            <a:chExt cx="648970" cy="255904"/>
          </a:xfrm>
        </p:grpSpPr>
        <p:sp>
          <p:nvSpPr>
            <p:cNvPr id="29" name="object 29"/>
            <p:cNvSpPr/>
            <p:nvPr/>
          </p:nvSpPr>
          <p:spPr>
            <a:xfrm>
              <a:off x="1849373" y="2862123"/>
              <a:ext cx="27305" cy="39370"/>
            </a:xfrm>
            <a:custGeom>
              <a:avLst/>
              <a:gdLst/>
              <a:ahLst/>
              <a:cxnLst/>
              <a:rect l="l" t="t" r="r" b="b"/>
              <a:pathLst>
                <a:path w="27305" h="39369">
                  <a:moveTo>
                    <a:pt x="0" y="38810"/>
                  </a:moveTo>
                  <a:lnTo>
                    <a:pt x="0" y="38810"/>
                  </a:lnTo>
                </a:path>
                <a:path w="27305" h="39369">
                  <a:moveTo>
                    <a:pt x="24954" y="752"/>
                  </a:moveTo>
                  <a:lnTo>
                    <a:pt x="25717" y="234"/>
                  </a:lnTo>
                  <a:lnTo>
                    <a:pt x="26856" y="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887467" y="3108202"/>
              <a:ext cx="563245" cy="1270"/>
            </a:xfrm>
            <a:custGeom>
              <a:avLst/>
              <a:gdLst/>
              <a:ahLst/>
              <a:cxnLst/>
              <a:rect l="l" t="t" r="r" b="b"/>
              <a:pathLst>
                <a:path w="563244" h="1269">
                  <a:moveTo>
                    <a:pt x="-2381" y="378"/>
                  </a:moveTo>
                  <a:lnTo>
                    <a:pt x="565550" y="378"/>
                  </a:lnTo>
                </a:path>
              </a:pathLst>
            </a:custGeom>
            <a:ln w="552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849373" y="2884039"/>
              <a:ext cx="640715" cy="222250"/>
            </a:xfrm>
            <a:custGeom>
              <a:avLst/>
              <a:gdLst/>
              <a:ahLst/>
              <a:cxnLst/>
              <a:rect l="l" t="t" r="r" b="b"/>
              <a:pathLst>
                <a:path w="640714" h="222250">
                  <a:moveTo>
                    <a:pt x="27024" y="221965"/>
                  </a:moveTo>
                  <a:lnTo>
                    <a:pt x="25717" y="221705"/>
                  </a:lnTo>
                  <a:lnTo>
                    <a:pt x="23878" y="220493"/>
                  </a:lnTo>
                </a:path>
                <a:path w="640714" h="222250">
                  <a:moveTo>
                    <a:pt x="13795" y="213849"/>
                  </a:moveTo>
                  <a:lnTo>
                    <a:pt x="12382" y="212918"/>
                  </a:lnTo>
                  <a:lnTo>
                    <a:pt x="10908" y="210788"/>
                  </a:lnTo>
                </a:path>
                <a:path w="640714" h="222250">
                  <a:moveTo>
                    <a:pt x="4572" y="201634"/>
                  </a:moveTo>
                  <a:lnTo>
                    <a:pt x="4339" y="201298"/>
                  </a:lnTo>
                </a:path>
                <a:path w="640714" h="222250">
                  <a:moveTo>
                    <a:pt x="3810" y="200533"/>
                  </a:moveTo>
                  <a:lnTo>
                    <a:pt x="3333" y="199845"/>
                  </a:lnTo>
                  <a:lnTo>
                    <a:pt x="3318" y="199774"/>
                  </a:lnTo>
                </a:path>
                <a:path w="640714" h="222250">
                  <a:moveTo>
                    <a:pt x="3048" y="198468"/>
                  </a:moveTo>
                  <a:lnTo>
                    <a:pt x="2844" y="197488"/>
                  </a:lnTo>
                </a:path>
                <a:path w="640714" h="222250">
                  <a:moveTo>
                    <a:pt x="762" y="187446"/>
                  </a:moveTo>
                  <a:lnTo>
                    <a:pt x="632" y="186820"/>
                  </a:lnTo>
                </a:path>
                <a:path w="640714" h="222250">
                  <a:moveTo>
                    <a:pt x="0" y="183772"/>
                  </a:moveTo>
                  <a:lnTo>
                    <a:pt x="0" y="183772"/>
                  </a:lnTo>
                  <a:lnTo>
                    <a:pt x="0" y="16894"/>
                  </a:lnTo>
                </a:path>
                <a:path w="640714" h="222250">
                  <a:moveTo>
                    <a:pt x="639318" y="0"/>
                  </a:moveTo>
                  <a:lnTo>
                    <a:pt x="639406" y="130"/>
                  </a:lnTo>
                </a:path>
                <a:path w="640714" h="222250">
                  <a:moveTo>
                    <a:pt x="640080" y="2089"/>
                  </a:moveTo>
                  <a:lnTo>
                    <a:pt x="640147" y="2416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491743" y="2900824"/>
              <a:ext cx="1270" cy="170815"/>
            </a:xfrm>
            <a:custGeom>
              <a:avLst/>
              <a:gdLst/>
              <a:ahLst/>
              <a:cxnLst/>
              <a:rect l="l" t="t" r="r" b="b"/>
              <a:pathLst>
                <a:path w="1269" h="170814">
                  <a:moveTo>
                    <a:pt x="378" y="-2381"/>
                  </a:moveTo>
                  <a:lnTo>
                    <a:pt x="378" y="173022"/>
                  </a:lnTo>
                </a:path>
              </a:pathLst>
            </a:custGeom>
            <a:ln w="552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463980" y="3075615"/>
              <a:ext cx="27305" cy="31115"/>
            </a:xfrm>
            <a:custGeom>
              <a:avLst/>
              <a:gdLst/>
              <a:ahLst/>
              <a:cxnLst/>
              <a:rect l="l" t="t" r="r" b="b"/>
              <a:pathLst>
                <a:path w="27305" h="31114">
                  <a:moveTo>
                    <a:pt x="26903" y="0"/>
                  </a:moveTo>
                  <a:lnTo>
                    <a:pt x="25188" y="8270"/>
                  </a:lnTo>
                  <a:lnTo>
                    <a:pt x="21380" y="13771"/>
                  </a:lnTo>
                </a:path>
                <a:path w="27305" h="31114">
                  <a:moveTo>
                    <a:pt x="17256" y="19729"/>
                  </a:moveTo>
                  <a:lnTo>
                    <a:pt x="16139" y="21343"/>
                  </a:lnTo>
                  <a:lnTo>
                    <a:pt x="12759" y="23570"/>
                  </a:lnTo>
                </a:path>
                <a:path w="27305" h="31114">
                  <a:moveTo>
                    <a:pt x="5336" y="28461"/>
                  </a:moveTo>
                  <a:lnTo>
                    <a:pt x="2804" y="30129"/>
                  </a:lnTo>
                  <a:lnTo>
                    <a:pt x="0" y="30686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849373" y="2859023"/>
              <a:ext cx="643127" cy="2499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849373" y="2859023"/>
              <a:ext cx="643255" cy="250190"/>
            </a:xfrm>
            <a:custGeom>
              <a:avLst/>
              <a:gdLst/>
              <a:ahLst/>
              <a:cxnLst/>
              <a:rect l="l" t="t" r="r" b="b"/>
              <a:pathLst>
                <a:path w="643255" h="250189">
                  <a:moveTo>
                    <a:pt x="0" y="41909"/>
                  </a:moveTo>
                  <a:lnTo>
                    <a:pt x="3333" y="25717"/>
                  </a:lnTo>
                  <a:lnTo>
                    <a:pt x="12382" y="12382"/>
                  </a:lnTo>
                  <a:lnTo>
                    <a:pt x="25717" y="3333"/>
                  </a:lnTo>
                  <a:lnTo>
                    <a:pt x="41910" y="0"/>
                  </a:lnTo>
                  <a:lnTo>
                    <a:pt x="601218" y="0"/>
                  </a:lnTo>
                  <a:lnTo>
                    <a:pt x="617410" y="3333"/>
                  </a:lnTo>
                  <a:lnTo>
                    <a:pt x="630745" y="12382"/>
                  </a:lnTo>
                  <a:lnTo>
                    <a:pt x="639794" y="25717"/>
                  </a:lnTo>
                  <a:lnTo>
                    <a:pt x="643128" y="41909"/>
                  </a:lnTo>
                  <a:lnTo>
                    <a:pt x="643128" y="208787"/>
                  </a:lnTo>
                  <a:lnTo>
                    <a:pt x="639794" y="224861"/>
                  </a:lnTo>
                  <a:lnTo>
                    <a:pt x="630745" y="237934"/>
                  </a:lnTo>
                  <a:lnTo>
                    <a:pt x="617410" y="246721"/>
                  </a:lnTo>
                  <a:lnTo>
                    <a:pt x="601218" y="249935"/>
                  </a:lnTo>
                  <a:lnTo>
                    <a:pt x="41910" y="249935"/>
                  </a:lnTo>
                  <a:lnTo>
                    <a:pt x="25717" y="246721"/>
                  </a:lnTo>
                  <a:lnTo>
                    <a:pt x="12382" y="237934"/>
                  </a:lnTo>
                  <a:lnTo>
                    <a:pt x="3333" y="224861"/>
                  </a:lnTo>
                  <a:lnTo>
                    <a:pt x="0" y="208787"/>
                  </a:lnTo>
                  <a:lnTo>
                    <a:pt x="0" y="41909"/>
                  </a:lnTo>
                  <a:close/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929638" y="2897378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创新企业</a:t>
            </a:r>
            <a:endParaRPr sz="900">
              <a:latin typeface="Noto Sans Mono CJK HK"/>
              <a:cs typeface="Noto Sans Mono CJK HK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46833" y="3178048"/>
            <a:ext cx="648970" cy="255904"/>
            <a:chOff x="1846833" y="3178048"/>
            <a:chExt cx="648970" cy="255904"/>
          </a:xfrm>
        </p:grpSpPr>
        <p:sp>
          <p:nvSpPr>
            <p:cNvPr id="38" name="object 38"/>
            <p:cNvSpPr/>
            <p:nvPr/>
          </p:nvSpPr>
          <p:spPr>
            <a:xfrm>
              <a:off x="1849373" y="3180588"/>
              <a:ext cx="601345" cy="41910"/>
            </a:xfrm>
            <a:custGeom>
              <a:avLst/>
              <a:gdLst/>
              <a:ahLst/>
              <a:cxnLst/>
              <a:rect l="l" t="t" r="r" b="b"/>
              <a:pathLst>
                <a:path w="601344" h="41910">
                  <a:moveTo>
                    <a:pt x="0" y="41909"/>
                  </a:moveTo>
                  <a:lnTo>
                    <a:pt x="0" y="41909"/>
                  </a:lnTo>
                </a:path>
                <a:path w="601344" h="41910">
                  <a:moveTo>
                    <a:pt x="11939" y="12747"/>
                  </a:moveTo>
                  <a:lnTo>
                    <a:pt x="12382" y="12096"/>
                  </a:lnTo>
                  <a:lnTo>
                    <a:pt x="13788" y="11161"/>
                  </a:lnTo>
                </a:path>
                <a:path w="601344" h="41910">
                  <a:moveTo>
                    <a:pt x="24935" y="3746"/>
                  </a:moveTo>
                  <a:lnTo>
                    <a:pt x="25717" y="3226"/>
                  </a:lnTo>
                  <a:lnTo>
                    <a:pt x="26569" y="3056"/>
                  </a:lnTo>
                </a:path>
                <a:path w="601344" h="41910">
                  <a:moveTo>
                    <a:pt x="41909" y="0"/>
                  </a:moveTo>
                  <a:lnTo>
                    <a:pt x="601218" y="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887475" y="3429765"/>
              <a:ext cx="563245" cy="1270"/>
            </a:xfrm>
            <a:custGeom>
              <a:avLst/>
              <a:gdLst/>
              <a:ahLst/>
              <a:cxnLst/>
              <a:rect l="l" t="t" r="r" b="b"/>
              <a:pathLst>
                <a:path w="563244" h="1270">
                  <a:moveTo>
                    <a:pt x="-2381" y="379"/>
                  </a:moveTo>
                  <a:lnTo>
                    <a:pt x="565537" y="379"/>
                  </a:lnTo>
                </a:path>
              </a:pathLst>
            </a:custGeom>
            <a:ln w="5521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852877" y="3405378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296" y="22334"/>
                  </a:moveTo>
                  <a:lnTo>
                    <a:pt x="22213" y="21919"/>
                  </a:lnTo>
                  <a:lnTo>
                    <a:pt x="19759" y="20286"/>
                  </a:lnTo>
                </a:path>
                <a:path w="24764" h="22860">
                  <a:moveTo>
                    <a:pt x="10514" y="14137"/>
                  </a:moveTo>
                  <a:lnTo>
                    <a:pt x="8878" y="13049"/>
                  </a:lnTo>
                  <a:lnTo>
                    <a:pt x="7558" y="11109"/>
                  </a:lnTo>
                </a:path>
                <a:path w="24764" h="22860">
                  <a:moveTo>
                    <a:pt x="1068" y="1569"/>
                  </a:moveTo>
                  <a:lnTo>
                    <a:pt x="1036" y="1524"/>
                  </a:lnTo>
                </a:path>
                <a:path w="24764" h="22860">
                  <a:moveTo>
                    <a:pt x="306" y="449"/>
                  </a:moveTo>
                  <a:lnTo>
                    <a:pt x="0" y="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852296" y="34030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2381" y="310"/>
                  </a:moveTo>
                  <a:lnTo>
                    <a:pt x="2506" y="310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849373" y="3204164"/>
              <a:ext cx="640080" cy="184785"/>
            </a:xfrm>
            <a:custGeom>
              <a:avLst/>
              <a:gdLst/>
              <a:ahLst/>
              <a:cxnLst/>
              <a:rect l="l" t="t" r="r" b="b"/>
              <a:pathLst>
                <a:path w="640080" h="184785">
                  <a:moveTo>
                    <a:pt x="0" y="184450"/>
                  </a:moveTo>
                  <a:lnTo>
                    <a:pt x="0" y="184449"/>
                  </a:lnTo>
                  <a:lnTo>
                    <a:pt x="0" y="18333"/>
                  </a:lnTo>
                </a:path>
                <a:path w="640080" h="184785">
                  <a:moveTo>
                    <a:pt x="638556" y="0"/>
                  </a:moveTo>
                  <a:lnTo>
                    <a:pt x="638587" y="45"/>
                  </a:lnTo>
                </a:path>
                <a:path w="640080" h="184785">
                  <a:moveTo>
                    <a:pt x="639318" y="1119"/>
                  </a:moveTo>
                  <a:lnTo>
                    <a:pt x="639624" y="1569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489454" y="32073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2381" y="310"/>
                  </a:moveTo>
                  <a:lnTo>
                    <a:pt x="2506" y="310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491746" y="3222386"/>
              <a:ext cx="1270" cy="170180"/>
            </a:xfrm>
            <a:custGeom>
              <a:avLst/>
              <a:gdLst/>
              <a:ahLst/>
              <a:cxnLst/>
              <a:rect l="l" t="t" r="r" b="b"/>
              <a:pathLst>
                <a:path w="1269" h="170179">
                  <a:moveTo>
                    <a:pt x="377" y="-2381"/>
                  </a:moveTo>
                  <a:lnTo>
                    <a:pt x="377" y="172348"/>
                  </a:lnTo>
                </a:path>
              </a:pathLst>
            </a:custGeom>
            <a:ln w="551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462783" y="3398743"/>
              <a:ext cx="27940" cy="29845"/>
            </a:xfrm>
            <a:custGeom>
              <a:avLst/>
              <a:gdLst/>
              <a:ahLst/>
              <a:cxnLst/>
              <a:rect l="l" t="t" r="r" b="b"/>
              <a:pathLst>
                <a:path w="27939" h="29845">
                  <a:moveTo>
                    <a:pt x="27673" y="0"/>
                  </a:moveTo>
                  <a:lnTo>
                    <a:pt x="26384" y="6384"/>
                  </a:lnTo>
                  <a:lnTo>
                    <a:pt x="24922" y="8533"/>
                  </a:lnTo>
                </a:path>
                <a:path w="27939" h="29845">
                  <a:moveTo>
                    <a:pt x="18326" y="18227"/>
                  </a:moveTo>
                  <a:lnTo>
                    <a:pt x="17335" y="19683"/>
                  </a:lnTo>
                  <a:lnTo>
                    <a:pt x="13362" y="22326"/>
                  </a:lnTo>
                </a:path>
                <a:path w="27939" h="29845">
                  <a:moveTo>
                    <a:pt x="6929" y="26605"/>
                  </a:moveTo>
                  <a:lnTo>
                    <a:pt x="4000" y="28553"/>
                  </a:lnTo>
                  <a:lnTo>
                    <a:pt x="0" y="2935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849373" y="3180588"/>
              <a:ext cx="643127" cy="2499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849373" y="3180588"/>
              <a:ext cx="643255" cy="250190"/>
            </a:xfrm>
            <a:custGeom>
              <a:avLst/>
              <a:gdLst/>
              <a:ahLst/>
              <a:cxnLst/>
              <a:rect l="l" t="t" r="r" b="b"/>
              <a:pathLst>
                <a:path w="643255" h="250189">
                  <a:moveTo>
                    <a:pt x="0" y="41909"/>
                  </a:moveTo>
                  <a:lnTo>
                    <a:pt x="3333" y="25396"/>
                  </a:lnTo>
                  <a:lnTo>
                    <a:pt x="12382" y="12096"/>
                  </a:lnTo>
                  <a:lnTo>
                    <a:pt x="25717" y="3226"/>
                  </a:lnTo>
                  <a:lnTo>
                    <a:pt x="41910" y="0"/>
                  </a:lnTo>
                  <a:lnTo>
                    <a:pt x="601218" y="0"/>
                  </a:lnTo>
                  <a:lnTo>
                    <a:pt x="617410" y="3226"/>
                  </a:lnTo>
                  <a:lnTo>
                    <a:pt x="630745" y="12096"/>
                  </a:lnTo>
                  <a:lnTo>
                    <a:pt x="639794" y="25396"/>
                  </a:lnTo>
                  <a:lnTo>
                    <a:pt x="643128" y="41909"/>
                  </a:lnTo>
                  <a:lnTo>
                    <a:pt x="643128" y="208025"/>
                  </a:lnTo>
                  <a:lnTo>
                    <a:pt x="639794" y="224539"/>
                  </a:lnTo>
                  <a:lnTo>
                    <a:pt x="630745" y="237839"/>
                  </a:lnTo>
                  <a:lnTo>
                    <a:pt x="617410" y="246709"/>
                  </a:lnTo>
                  <a:lnTo>
                    <a:pt x="601218" y="249935"/>
                  </a:lnTo>
                  <a:lnTo>
                    <a:pt x="41910" y="249935"/>
                  </a:lnTo>
                  <a:lnTo>
                    <a:pt x="25717" y="246709"/>
                  </a:lnTo>
                  <a:lnTo>
                    <a:pt x="12382" y="237839"/>
                  </a:lnTo>
                  <a:lnTo>
                    <a:pt x="3333" y="224539"/>
                  </a:lnTo>
                  <a:lnTo>
                    <a:pt x="0" y="208025"/>
                  </a:lnTo>
                  <a:lnTo>
                    <a:pt x="0" y="41909"/>
                  </a:lnTo>
                  <a:close/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1929638" y="3218942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军民融合</a:t>
            </a:r>
            <a:endParaRPr sz="900">
              <a:latin typeface="Noto Sans Mono CJK HK"/>
              <a:cs typeface="Noto Sans Mono CJK H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846833" y="3499611"/>
            <a:ext cx="648970" cy="255904"/>
            <a:chOff x="1846833" y="3499611"/>
            <a:chExt cx="648970" cy="255904"/>
          </a:xfrm>
        </p:grpSpPr>
        <p:sp>
          <p:nvSpPr>
            <p:cNvPr id="50" name="object 50"/>
            <p:cNvSpPr/>
            <p:nvPr/>
          </p:nvSpPr>
          <p:spPr>
            <a:xfrm>
              <a:off x="1849373" y="3505221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69" h="39370">
                  <a:moveTo>
                    <a:pt x="0" y="38840"/>
                  </a:moveTo>
                  <a:lnTo>
                    <a:pt x="0" y="38840"/>
                  </a:lnTo>
                </a:path>
                <a:path w="26669" h="39370">
                  <a:moveTo>
                    <a:pt x="12128" y="9401"/>
                  </a:moveTo>
                  <a:lnTo>
                    <a:pt x="12382" y="9027"/>
                  </a:lnTo>
                  <a:lnTo>
                    <a:pt x="13233" y="8461"/>
                  </a:lnTo>
                </a:path>
                <a:path w="26669" h="39370">
                  <a:moveTo>
                    <a:pt x="25007" y="629"/>
                  </a:moveTo>
                  <a:lnTo>
                    <a:pt x="25717" y="157"/>
                  </a:lnTo>
                  <a:lnTo>
                    <a:pt x="26507" y="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887593" y="3751328"/>
              <a:ext cx="563245" cy="1270"/>
            </a:xfrm>
            <a:custGeom>
              <a:avLst/>
              <a:gdLst/>
              <a:ahLst/>
              <a:cxnLst/>
              <a:rect l="l" t="t" r="r" b="b"/>
              <a:pathLst>
                <a:path w="563244" h="1270">
                  <a:moveTo>
                    <a:pt x="-2381" y="379"/>
                  </a:moveTo>
                  <a:lnTo>
                    <a:pt x="565413" y="379"/>
                  </a:lnTo>
                </a:path>
              </a:pathLst>
            </a:custGeom>
            <a:ln w="552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849373" y="3515648"/>
              <a:ext cx="640080" cy="233679"/>
            </a:xfrm>
            <a:custGeom>
              <a:avLst/>
              <a:gdLst/>
              <a:ahLst/>
              <a:cxnLst/>
              <a:rect l="l" t="t" r="r" b="b"/>
              <a:pathLst>
                <a:path w="640080" h="233679">
                  <a:moveTo>
                    <a:pt x="27536" y="233479"/>
                  </a:moveTo>
                  <a:lnTo>
                    <a:pt x="25717" y="233105"/>
                  </a:lnTo>
                  <a:lnTo>
                    <a:pt x="23885" y="231862"/>
                  </a:lnTo>
                </a:path>
                <a:path w="640080" h="233679">
                  <a:moveTo>
                    <a:pt x="14132" y="225244"/>
                  </a:moveTo>
                  <a:lnTo>
                    <a:pt x="12382" y="224056"/>
                  </a:lnTo>
                  <a:lnTo>
                    <a:pt x="11439" y="222666"/>
                  </a:lnTo>
                </a:path>
                <a:path w="640080" h="233679">
                  <a:moveTo>
                    <a:pt x="3810" y="211423"/>
                  </a:moveTo>
                  <a:lnTo>
                    <a:pt x="3333" y="210721"/>
                  </a:lnTo>
                  <a:lnTo>
                    <a:pt x="3294" y="210531"/>
                  </a:lnTo>
                </a:path>
                <a:path w="640080" h="233679">
                  <a:moveTo>
                    <a:pt x="3048" y="209334"/>
                  </a:moveTo>
                  <a:lnTo>
                    <a:pt x="2980" y="209007"/>
                  </a:lnTo>
                </a:path>
                <a:path w="640080" h="233679">
                  <a:moveTo>
                    <a:pt x="0" y="194529"/>
                  </a:moveTo>
                  <a:lnTo>
                    <a:pt x="0" y="194529"/>
                  </a:lnTo>
                  <a:lnTo>
                    <a:pt x="0" y="28413"/>
                  </a:lnTo>
                </a:path>
                <a:path w="640080" h="233679">
                  <a:moveTo>
                    <a:pt x="631698" y="0"/>
                  </a:moveTo>
                  <a:lnTo>
                    <a:pt x="631847" y="219"/>
                  </a:lnTo>
                </a:path>
                <a:path w="640080" h="233679">
                  <a:moveTo>
                    <a:pt x="638556" y="10079"/>
                  </a:moveTo>
                  <a:lnTo>
                    <a:pt x="638587" y="10125"/>
                  </a:lnTo>
                </a:path>
                <a:path w="640080" h="233679">
                  <a:moveTo>
                    <a:pt x="639318" y="11199"/>
                  </a:moveTo>
                  <a:lnTo>
                    <a:pt x="639624" y="11649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491747" y="3543950"/>
              <a:ext cx="1270" cy="170180"/>
            </a:xfrm>
            <a:custGeom>
              <a:avLst/>
              <a:gdLst/>
              <a:ahLst/>
              <a:cxnLst/>
              <a:rect l="l" t="t" r="r" b="b"/>
              <a:pathLst>
                <a:path w="1269" h="170179">
                  <a:moveTo>
                    <a:pt x="377" y="-2381"/>
                  </a:moveTo>
                  <a:lnTo>
                    <a:pt x="377" y="172274"/>
                  </a:lnTo>
                </a:path>
              </a:pathLst>
            </a:custGeom>
            <a:ln w="551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463098" y="3720461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286" y="0"/>
                  </a:moveTo>
                  <a:lnTo>
                    <a:pt x="26070" y="5908"/>
                  </a:lnTo>
                  <a:lnTo>
                    <a:pt x="25397" y="6900"/>
                  </a:lnTo>
                </a:path>
                <a:path w="27305" h="29210">
                  <a:moveTo>
                    <a:pt x="17791" y="18108"/>
                  </a:moveTo>
                  <a:lnTo>
                    <a:pt x="17021" y="19243"/>
                  </a:lnTo>
                  <a:lnTo>
                    <a:pt x="13735" y="21473"/>
                  </a:lnTo>
                </a:path>
                <a:path w="27305" h="29210">
                  <a:moveTo>
                    <a:pt x="6350" y="26485"/>
                  </a:moveTo>
                  <a:lnTo>
                    <a:pt x="3686" y="28292"/>
                  </a:lnTo>
                  <a:lnTo>
                    <a:pt x="0" y="29051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849373" y="3502151"/>
              <a:ext cx="643127" cy="2499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849373" y="3502151"/>
              <a:ext cx="643255" cy="250190"/>
            </a:xfrm>
            <a:custGeom>
              <a:avLst/>
              <a:gdLst/>
              <a:ahLst/>
              <a:cxnLst/>
              <a:rect l="l" t="t" r="r" b="b"/>
              <a:pathLst>
                <a:path w="643255" h="250189">
                  <a:moveTo>
                    <a:pt x="0" y="41909"/>
                  </a:moveTo>
                  <a:lnTo>
                    <a:pt x="3333" y="25396"/>
                  </a:lnTo>
                  <a:lnTo>
                    <a:pt x="12382" y="12096"/>
                  </a:lnTo>
                  <a:lnTo>
                    <a:pt x="25717" y="3226"/>
                  </a:lnTo>
                  <a:lnTo>
                    <a:pt x="41910" y="0"/>
                  </a:lnTo>
                  <a:lnTo>
                    <a:pt x="601218" y="0"/>
                  </a:lnTo>
                  <a:lnTo>
                    <a:pt x="617410" y="3226"/>
                  </a:lnTo>
                  <a:lnTo>
                    <a:pt x="630745" y="12096"/>
                  </a:lnTo>
                  <a:lnTo>
                    <a:pt x="639794" y="25396"/>
                  </a:lnTo>
                  <a:lnTo>
                    <a:pt x="643128" y="41909"/>
                  </a:lnTo>
                  <a:lnTo>
                    <a:pt x="643128" y="208025"/>
                  </a:lnTo>
                  <a:lnTo>
                    <a:pt x="639794" y="224218"/>
                  </a:lnTo>
                  <a:lnTo>
                    <a:pt x="630745" y="237553"/>
                  </a:lnTo>
                  <a:lnTo>
                    <a:pt x="617410" y="246602"/>
                  </a:lnTo>
                  <a:lnTo>
                    <a:pt x="601218" y="249935"/>
                  </a:lnTo>
                  <a:lnTo>
                    <a:pt x="41910" y="249935"/>
                  </a:lnTo>
                  <a:lnTo>
                    <a:pt x="25717" y="246602"/>
                  </a:lnTo>
                  <a:lnTo>
                    <a:pt x="12382" y="237553"/>
                  </a:lnTo>
                  <a:lnTo>
                    <a:pt x="3333" y="224218"/>
                  </a:lnTo>
                  <a:lnTo>
                    <a:pt x="0" y="208025"/>
                  </a:lnTo>
                  <a:lnTo>
                    <a:pt x="0" y="41909"/>
                  </a:lnTo>
                  <a:close/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1929638" y="3540506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国际合作</a:t>
            </a:r>
            <a:endParaRPr sz="900">
              <a:latin typeface="Noto Sans Mono CJK HK"/>
              <a:cs typeface="Noto Sans Mono CJK HK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846833" y="3821176"/>
            <a:ext cx="648970" cy="255904"/>
            <a:chOff x="1846833" y="3821176"/>
            <a:chExt cx="648970" cy="255904"/>
          </a:xfrm>
        </p:grpSpPr>
        <p:sp>
          <p:nvSpPr>
            <p:cNvPr id="59" name="object 59"/>
            <p:cNvSpPr/>
            <p:nvPr/>
          </p:nvSpPr>
          <p:spPr>
            <a:xfrm>
              <a:off x="1849373" y="3826923"/>
              <a:ext cx="26034" cy="38100"/>
            </a:xfrm>
            <a:custGeom>
              <a:avLst/>
              <a:gdLst/>
              <a:ahLst/>
              <a:cxnLst/>
              <a:rect l="l" t="t" r="r" b="b"/>
              <a:pathLst>
                <a:path w="26035" h="38100">
                  <a:moveTo>
                    <a:pt x="0" y="37940"/>
                  </a:moveTo>
                  <a:lnTo>
                    <a:pt x="0" y="37940"/>
                  </a:lnTo>
                </a:path>
                <a:path w="26035" h="38100">
                  <a:moveTo>
                    <a:pt x="12001" y="9344"/>
                  </a:moveTo>
                  <a:lnTo>
                    <a:pt x="12382" y="8794"/>
                  </a:lnTo>
                  <a:lnTo>
                    <a:pt x="13367" y="8145"/>
                  </a:lnTo>
                </a:path>
                <a:path w="26035" h="38100">
                  <a:moveTo>
                    <a:pt x="25675" y="35"/>
                  </a:moveTo>
                  <a:lnTo>
                    <a:pt x="25717" y="7"/>
                  </a:lnTo>
                  <a:lnTo>
                    <a:pt x="25754" y="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887588" y="4072891"/>
              <a:ext cx="563245" cy="1270"/>
            </a:xfrm>
            <a:custGeom>
              <a:avLst/>
              <a:gdLst/>
              <a:ahLst/>
              <a:cxnLst/>
              <a:rect l="l" t="t" r="r" b="b"/>
              <a:pathLst>
                <a:path w="563244" h="1270">
                  <a:moveTo>
                    <a:pt x="-2381" y="380"/>
                  </a:moveTo>
                  <a:lnTo>
                    <a:pt x="565420" y="380"/>
                  </a:lnTo>
                </a:path>
              </a:pathLst>
            </a:custGeom>
            <a:ln w="552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849373" y="3847001"/>
              <a:ext cx="640080" cy="224154"/>
            </a:xfrm>
            <a:custGeom>
              <a:avLst/>
              <a:gdLst/>
              <a:ahLst/>
              <a:cxnLst/>
              <a:rect l="l" t="t" r="r" b="b"/>
              <a:pathLst>
                <a:path w="640080" h="224154">
                  <a:moveTo>
                    <a:pt x="28379" y="223864"/>
                  </a:moveTo>
                  <a:lnTo>
                    <a:pt x="25717" y="223316"/>
                  </a:lnTo>
                  <a:lnTo>
                    <a:pt x="23528" y="221830"/>
                  </a:lnTo>
                </a:path>
                <a:path w="640080" h="224154">
                  <a:moveTo>
                    <a:pt x="14188" y="215493"/>
                  </a:moveTo>
                  <a:lnTo>
                    <a:pt x="12382" y="214267"/>
                  </a:lnTo>
                  <a:lnTo>
                    <a:pt x="11428" y="212861"/>
                  </a:lnTo>
                </a:path>
                <a:path w="640080" h="224154">
                  <a:moveTo>
                    <a:pt x="4572" y="202757"/>
                  </a:moveTo>
                  <a:lnTo>
                    <a:pt x="4238" y="202266"/>
                  </a:lnTo>
                </a:path>
                <a:path w="640080" h="224154">
                  <a:moveTo>
                    <a:pt x="3810" y="201634"/>
                  </a:moveTo>
                  <a:lnTo>
                    <a:pt x="3333" y="200932"/>
                  </a:lnTo>
                  <a:lnTo>
                    <a:pt x="3294" y="200742"/>
                  </a:lnTo>
                </a:path>
                <a:path w="640080" h="224154">
                  <a:moveTo>
                    <a:pt x="3048" y="199545"/>
                  </a:moveTo>
                  <a:lnTo>
                    <a:pt x="2980" y="199218"/>
                  </a:lnTo>
                </a:path>
                <a:path w="640080" h="224154">
                  <a:moveTo>
                    <a:pt x="0" y="184740"/>
                  </a:moveTo>
                  <a:lnTo>
                    <a:pt x="0" y="184740"/>
                  </a:lnTo>
                  <a:lnTo>
                    <a:pt x="0" y="17862"/>
                  </a:lnTo>
                </a:path>
                <a:path w="640080" h="224154">
                  <a:moveTo>
                    <a:pt x="638556" y="0"/>
                  </a:moveTo>
                  <a:lnTo>
                    <a:pt x="638788" y="336"/>
                  </a:lnTo>
                </a:path>
                <a:path w="640080" h="224154">
                  <a:moveTo>
                    <a:pt x="639318" y="1100"/>
                  </a:moveTo>
                  <a:lnTo>
                    <a:pt x="639794" y="1788"/>
                  </a:lnTo>
                  <a:lnTo>
                    <a:pt x="639809" y="186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489454" y="38501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2381" y="108"/>
                  </a:moveTo>
                  <a:lnTo>
                    <a:pt x="2426" y="108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491747" y="3864771"/>
              <a:ext cx="1270" cy="170815"/>
            </a:xfrm>
            <a:custGeom>
              <a:avLst/>
              <a:gdLst/>
              <a:ahLst/>
              <a:cxnLst/>
              <a:rect l="l" t="t" r="r" b="b"/>
              <a:pathLst>
                <a:path w="1269" h="170814">
                  <a:moveTo>
                    <a:pt x="377" y="-2381"/>
                  </a:moveTo>
                  <a:lnTo>
                    <a:pt x="377" y="173017"/>
                  </a:lnTo>
                </a:path>
              </a:pathLst>
            </a:custGeom>
            <a:ln w="551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462994" y="4041659"/>
              <a:ext cx="27940" cy="29845"/>
            </a:xfrm>
            <a:custGeom>
              <a:avLst/>
              <a:gdLst/>
              <a:ahLst/>
              <a:cxnLst/>
              <a:rect l="l" t="t" r="r" b="b"/>
              <a:pathLst>
                <a:path w="27939" h="29845">
                  <a:moveTo>
                    <a:pt x="27465" y="0"/>
                  </a:moveTo>
                  <a:lnTo>
                    <a:pt x="26173" y="6275"/>
                  </a:lnTo>
                  <a:lnTo>
                    <a:pt x="25391" y="7427"/>
                  </a:lnTo>
                </a:path>
                <a:path w="27939" h="29845">
                  <a:moveTo>
                    <a:pt x="18005" y="18311"/>
                  </a:moveTo>
                  <a:lnTo>
                    <a:pt x="17124" y="19610"/>
                  </a:lnTo>
                  <a:lnTo>
                    <a:pt x="13324" y="22188"/>
                  </a:lnTo>
                </a:path>
                <a:path w="27939" h="29845">
                  <a:moveTo>
                    <a:pt x="6727" y="26665"/>
                  </a:moveTo>
                  <a:lnTo>
                    <a:pt x="3789" y="28658"/>
                  </a:lnTo>
                  <a:lnTo>
                    <a:pt x="0" y="29439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849373" y="3823716"/>
              <a:ext cx="643127" cy="2499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849373" y="3823716"/>
              <a:ext cx="643255" cy="250190"/>
            </a:xfrm>
            <a:custGeom>
              <a:avLst/>
              <a:gdLst/>
              <a:ahLst/>
              <a:cxnLst/>
              <a:rect l="l" t="t" r="r" b="b"/>
              <a:pathLst>
                <a:path w="643255" h="250189">
                  <a:moveTo>
                    <a:pt x="0" y="41148"/>
                  </a:moveTo>
                  <a:lnTo>
                    <a:pt x="3333" y="25074"/>
                  </a:lnTo>
                  <a:lnTo>
                    <a:pt x="12382" y="12001"/>
                  </a:lnTo>
                  <a:lnTo>
                    <a:pt x="25717" y="3214"/>
                  </a:lnTo>
                  <a:lnTo>
                    <a:pt x="41910" y="0"/>
                  </a:lnTo>
                  <a:lnTo>
                    <a:pt x="601218" y="0"/>
                  </a:lnTo>
                  <a:lnTo>
                    <a:pt x="617410" y="3214"/>
                  </a:lnTo>
                  <a:lnTo>
                    <a:pt x="630745" y="12001"/>
                  </a:lnTo>
                  <a:lnTo>
                    <a:pt x="639794" y="25074"/>
                  </a:lnTo>
                  <a:lnTo>
                    <a:pt x="643128" y="41148"/>
                  </a:lnTo>
                  <a:lnTo>
                    <a:pt x="643128" y="208026"/>
                  </a:lnTo>
                  <a:lnTo>
                    <a:pt x="639794" y="224218"/>
                  </a:lnTo>
                  <a:lnTo>
                    <a:pt x="630745" y="237553"/>
                  </a:lnTo>
                  <a:lnTo>
                    <a:pt x="617410" y="246602"/>
                  </a:lnTo>
                  <a:lnTo>
                    <a:pt x="601218" y="249936"/>
                  </a:lnTo>
                  <a:lnTo>
                    <a:pt x="41910" y="249936"/>
                  </a:lnTo>
                  <a:lnTo>
                    <a:pt x="25717" y="246602"/>
                  </a:lnTo>
                  <a:lnTo>
                    <a:pt x="12382" y="237553"/>
                  </a:lnTo>
                  <a:lnTo>
                    <a:pt x="3333" y="224218"/>
                  </a:lnTo>
                  <a:lnTo>
                    <a:pt x="0" y="208026"/>
                  </a:lnTo>
                  <a:lnTo>
                    <a:pt x="0" y="41148"/>
                  </a:lnTo>
                  <a:close/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1929638" y="3862069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科技社团</a:t>
            </a:r>
            <a:endParaRPr sz="900">
              <a:latin typeface="Noto Sans Mono CJK HK"/>
              <a:cs typeface="Noto Sans Mono CJK HK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811776" y="2534920"/>
            <a:ext cx="827405" cy="577215"/>
            <a:chOff x="4811776" y="2534920"/>
            <a:chExt cx="827405" cy="577215"/>
          </a:xfrm>
        </p:grpSpPr>
        <p:sp>
          <p:nvSpPr>
            <p:cNvPr id="69" name="object 69"/>
            <p:cNvSpPr/>
            <p:nvPr/>
          </p:nvSpPr>
          <p:spPr>
            <a:xfrm>
              <a:off x="4814316" y="2537460"/>
              <a:ext cx="779780" cy="41910"/>
            </a:xfrm>
            <a:custGeom>
              <a:avLst/>
              <a:gdLst/>
              <a:ahLst/>
              <a:cxnLst/>
              <a:rect l="l" t="t" r="r" b="b"/>
              <a:pathLst>
                <a:path w="779779" h="41910">
                  <a:moveTo>
                    <a:pt x="0" y="41909"/>
                  </a:moveTo>
                  <a:lnTo>
                    <a:pt x="0" y="41909"/>
                  </a:lnTo>
                </a:path>
                <a:path w="779779" h="41910">
                  <a:moveTo>
                    <a:pt x="24492" y="3948"/>
                  </a:moveTo>
                  <a:lnTo>
                    <a:pt x="25396" y="3333"/>
                  </a:lnTo>
                  <a:lnTo>
                    <a:pt x="26852" y="3039"/>
                  </a:lnTo>
                </a:path>
                <a:path w="779779" h="41910">
                  <a:moveTo>
                    <a:pt x="41908" y="0"/>
                  </a:moveTo>
                  <a:lnTo>
                    <a:pt x="779526" y="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852332" y="2786638"/>
              <a:ext cx="741680" cy="1270"/>
            </a:xfrm>
            <a:custGeom>
              <a:avLst/>
              <a:gdLst/>
              <a:ahLst/>
              <a:cxnLst/>
              <a:rect l="l" t="t" r="r" b="b"/>
              <a:pathLst>
                <a:path w="741679" h="1269">
                  <a:moveTo>
                    <a:pt x="-2381" y="378"/>
                  </a:moveTo>
                  <a:lnTo>
                    <a:pt x="743927" y="378"/>
                  </a:lnTo>
                </a:path>
              </a:pathLst>
            </a:custGeom>
            <a:ln w="5520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814316" y="2562475"/>
              <a:ext cx="818515" cy="222250"/>
            </a:xfrm>
            <a:custGeom>
              <a:avLst/>
              <a:gdLst/>
              <a:ahLst/>
              <a:cxnLst/>
              <a:rect l="l" t="t" r="r" b="b"/>
              <a:pathLst>
                <a:path w="818514" h="222250">
                  <a:moveTo>
                    <a:pt x="26267" y="221875"/>
                  </a:moveTo>
                  <a:lnTo>
                    <a:pt x="25396" y="221705"/>
                  </a:lnTo>
                  <a:lnTo>
                    <a:pt x="24141" y="220876"/>
                  </a:lnTo>
                </a:path>
                <a:path w="818514" h="222250">
                  <a:moveTo>
                    <a:pt x="13585" y="213902"/>
                  </a:moveTo>
                  <a:lnTo>
                    <a:pt x="12096" y="212918"/>
                  </a:lnTo>
                  <a:lnTo>
                    <a:pt x="11316" y="211768"/>
                  </a:lnTo>
                </a:path>
                <a:path w="818514" h="222250">
                  <a:moveTo>
                    <a:pt x="3810" y="200705"/>
                  </a:moveTo>
                  <a:lnTo>
                    <a:pt x="3695" y="200536"/>
                  </a:lnTo>
                </a:path>
                <a:path w="818514" h="222250">
                  <a:moveTo>
                    <a:pt x="3048" y="198956"/>
                  </a:moveTo>
                  <a:lnTo>
                    <a:pt x="2906" y="198250"/>
                  </a:lnTo>
                </a:path>
                <a:path w="818514" h="222250">
                  <a:moveTo>
                    <a:pt x="0" y="183772"/>
                  </a:moveTo>
                  <a:lnTo>
                    <a:pt x="0" y="183772"/>
                  </a:lnTo>
                  <a:lnTo>
                    <a:pt x="0" y="16894"/>
                  </a:lnTo>
                </a:path>
                <a:path w="818514" h="222250">
                  <a:moveTo>
                    <a:pt x="817626" y="0"/>
                  </a:moveTo>
                  <a:lnTo>
                    <a:pt x="817714" y="130"/>
                  </a:lnTo>
                </a:path>
                <a:path w="818514" h="222250">
                  <a:moveTo>
                    <a:pt x="818388" y="2090"/>
                  </a:moveTo>
                  <a:lnTo>
                    <a:pt x="818455" y="2416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634997" y="2579261"/>
              <a:ext cx="1270" cy="170815"/>
            </a:xfrm>
            <a:custGeom>
              <a:avLst/>
              <a:gdLst/>
              <a:ahLst/>
              <a:cxnLst/>
              <a:rect l="l" t="t" r="r" b="b"/>
              <a:pathLst>
                <a:path w="1270" h="170814">
                  <a:moveTo>
                    <a:pt x="377" y="-2381"/>
                  </a:moveTo>
                  <a:lnTo>
                    <a:pt x="377" y="173005"/>
                  </a:lnTo>
                </a:path>
              </a:pathLst>
            </a:custGeom>
            <a:ln w="5517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609001" y="2757014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4" h="27939">
                  <a:moveTo>
                    <a:pt x="24517" y="0"/>
                  </a:moveTo>
                  <a:lnTo>
                    <a:pt x="23417" y="5307"/>
                  </a:lnTo>
                  <a:lnTo>
                    <a:pt x="21555" y="7997"/>
                  </a:lnTo>
                </a:path>
                <a:path w="24764" h="27939">
                  <a:moveTo>
                    <a:pt x="15455" y="16810"/>
                  </a:moveTo>
                  <a:lnTo>
                    <a:pt x="14368" y="18380"/>
                  </a:lnTo>
                  <a:lnTo>
                    <a:pt x="12212" y="19801"/>
                  </a:lnTo>
                </a:path>
                <a:path w="24764" h="27939">
                  <a:moveTo>
                    <a:pt x="3024" y="25855"/>
                  </a:moveTo>
                  <a:lnTo>
                    <a:pt x="1033" y="27167"/>
                  </a:lnTo>
                  <a:lnTo>
                    <a:pt x="0" y="27372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814316" y="2537460"/>
              <a:ext cx="821436" cy="2499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814316" y="2537460"/>
              <a:ext cx="821690" cy="250190"/>
            </a:xfrm>
            <a:custGeom>
              <a:avLst/>
              <a:gdLst/>
              <a:ahLst/>
              <a:cxnLst/>
              <a:rect l="l" t="t" r="r" b="b"/>
              <a:pathLst>
                <a:path w="821689" h="250189">
                  <a:moveTo>
                    <a:pt x="0" y="41909"/>
                  </a:moveTo>
                  <a:lnTo>
                    <a:pt x="3226" y="25717"/>
                  </a:lnTo>
                  <a:lnTo>
                    <a:pt x="12096" y="12382"/>
                  </a:lnTo>
                  <a:lnTo>
                    <a:pt x="25396" y="3333"/>
                  </a:lnTo>
                  <a:lnTo>
                    <a:pt x="41910" y="0"/>
                  </a:lnTo>
                  <a:lnTo>
                    <a:pt x="779526" y="0"/>
                  </a:lnTo>
                  <a:lnTo>
                    <a:pt x="795718" y="3333"/>
                  </a:lnTo>
                  <a:lnTo>
                    <a:pt x="809053" y="12382"/>
                  </a:lnTo>
                  <a:lnTo>
                    <a:pt x="818102" y="25717"/>
                  </a:lnTo>
                  <a:lnTo>
                    <a:pt x="821436" y="41909"/>
                  </a:lnTo>
                  <a:lnTo>
                    <a:pt x="821436" y="208787"/>
                  </a:lnTo>
                  <a:lnTo>
                    <a:pt x="818102" y="224861"/>
                  </a:lnTo>
                  <a:lnTo>
                    <a:pt x="809053" y="237934"/>
                  </a:lnTo>
                  <a:lnTo>
                    <a:pt x="795718" y="246721"/>
                  </a:lnTo>
                  <a:lnTo>
                    <a:pt x="779526" y="249935"/>
                  </a:lnTo>
                  <a:lnTo>
                    <a:pt x="41910" y="249935"/>
                  </a:lnTo>
                  <a:lnTo>
                    <a:pt x="25396" y="246721"/>
                  </a:lnTo>
                  <a:lnTo>
                    <a:pt x="12096" y="237934"/>
                  </a:lnTo>
                  <a:lnTo>
                    <a:pt x="3226" y="224861"/>
                  </a:lnTo>
                  <a:lnTo>
                    <a:pt x="0" y="208787"/>
                  </a:lnTo>
                  <a:lnTo>
                    <a:pt x="0" y="41909"/>
                  </a:lnTo>
                  <a:close/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814316" y="2862086"/>
              <a:ext cx="27305" cy="39370"/>
            </a:xfrm>
            <a:custGeom>
              <a:avLst/>
              <a:gdLst/>
              <a:ahLst/>
              <a:cxnLst/>
              <a:rect l="l" t="t" r="r" b="b"/>
              <a:pathLst>
                <a:path w="27304" h="39369">
                  <a:moveTo>
                    <a:pt x="0" y="38847"/>
                  </a:moveTo>
                  <a:lnTo>
                    <a:pt x="0" y="38847"/>
                  </a:lnTo>
                </a:path>
                <a:path w="27304" h="39369">
                  <a:moveTo>
                    <a:pt x="24585" y="823"/>
                  </a:moveTo>
                  <a:lnTo>
                    <a:pt x="25396" y="271"/>
                  </a:lnTo>
                  <a:lnTo>
                    <a:pt x="26741" y="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4852328" y="3108201"/>
              <a:ext cx="741680" cy="1270"/>
            </a:xfrm>
            <a:custGeom>
              <a:avLst/>
              <a:gdLst/>
              <a:ahLst/>
              <a:cxnLst/>
              <a:rect l="l" t="t" r="r" b="b"/>
              <a:pathLst>
                <a:path w="741679" h="1269">
                  <a:moveTo>
                    <a:pt x="-2381" y="379"/>
                  </a:moveTo>
                  <a:lnTo>
                    <a:pt x="743928" y="379"/>
                  </a:lnTo>
                </a:path>
              </a:pathLst>
            </a:custGeom>
            <a:ln w="5521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4814316" y="2884039"/>
              <a:ext cx="818515" cy="222250"/>
            </a:xfrm>
            <a:custGeom>
              <a:avLst/>
              <a:gdLst/>
              <a:ahLst/>
              <a:cxnLst/>
              <a:rect l="l" t="t" r="r" b="b"/>
              <a:pathLst>
                <a:path w="818514" h="222250">
                  <a:moveTo>
                    <a:pt x="26904" y="221998"/>
                  </a:moveTo>
                  <a:lnTo>
                    <a:pt x="25396" y="221705"/>
                  </a:lnTo>
                  <a:lnTo>
                    <a:pt x="23698" y="220583"/>
                  </a:lnTo>
                </a:path>
                <a:path w="818514" h="222250">
                  <a:moveTo>
                    <a:pt x="14091" y="214236"/>
                  </a:moveTo>
                  <a:lnTo>
                    <a:pt x="12096" y="212918"/>
                  </a:lnTo>
                  <a:lnTo>
                    <a:pt x="11333" y="211793"/>
                  </a:lnTo>
                </a:path>
                <a:path w="818514" h="222250">
                  <a:moveTo>
                    <a:pt x="9906" y="209690"/>
                  </a:moveTo>
                  <a:lnTo>
                    <a:pt x="9885" y="209659"/>
                  </a:lnTo>
                </a:path>
                <a:path w="818514" h="222250">
                  <a:moveTo>
                    <a:pt x="3810" y="200705"/>
                  </a:moveTo>
                  <a:lnTo>
                    <a:pt x="3226" y="199845"/>
                  </a:lnTo>
                  <a:lnTo>
                    <a:pt x="3212" y="199774"/>
                  </a:lnTo>
                </a:path>
                <a:path w="818514" h="222250">
                  <a:moveTo>
                    <a:pt x="3048" y="198956"/>
                  </a:moveTo>
                  <a:lnTo>
                    <a:pt x="2906" y="198250"/>
                  </a:lnTo>
                </a:path>
                <a:path w="818514" h="222250">
                  <a:moveTo>
                    <a:pt x="0" y="183772"/>
                  </a:moveTo>
                  <a:lnTo>
                    <a:pt x="0" y="183772"/>
                  </a:lnTo>
                  <a:lnTo>
                    <a:pt x="0" y="16894"/>
                  </a:lnTo>
                </a:path>
                <a:path w="818514" h="222250">
                  <a:moveTo>
                    <a:pt x="817626" y="0"/>
                  </a:moveTo>
                  <a:lnTo>
                    <a:pt x="817714" y="130"/>
                  </a:lnTo>
                </a:path>
                <a:path w="818514" h="222250">
                  <a:moveTo>
                    <a:pt x="818388" y="2090"/>
                  </a:moveTo>
                  <a:lnTo>
                    <a:pt x="818455" y="2416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634997" y="2900825"/>
              <a:ext cx="1270" cy="170815"/>
            </a:xfrm>
            <a:custGeom>
              <a:avLst/>
              <a:gdLst/>
              <a:ahLst/>
              <a:cxnLst/>
              <a:rect l="l" t="t" r="r" b="b"/>
              <a:pathLst>
                <a:path w="1270" h="170814">
                  <a:moveTo>
                    <a:pt x="377" y="-2381"/>
                  </a:moveTo>
                  <a:lnTo>
                    <a:pt x="377" y="173005"/>
                  </a:lnTo>
                </a:path>
              </a:pathLst>
            </a:custGeom>
            <a:ln w="5517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607263" y="3077599"/>
              <a:ext cx="26670" cy="29209"/>
            </a:xfrm>
            <a:custGeom>
              <a:avLst/>
              <a:gdLst/>
              <a:ahLst/>
              <a:cxnLst/>
              <a:rect l="l" t="t" r="r" b="b"/>
              <a:pathLst>
                <a:path w="26670" h="29210">
                  <a:moveTo>
                    <a:pt x="26458" y="0"/>
                  </a:moveTo>
                  <a:lnTo>
                    <a:pt x="25154" y="6286"/>
                  </a:lnTo>
                  <a:lnTo>
                    <a:pt x="23382" y="8846"/>
                  </a:lnTo>
                </a:path>
                <a:path w="26670" h="29210">
                  <a:moveTo>
                    <a:pt x="16987" y="18085"/>
                  </a:moveTo>
                  <a:lnTo>
                    <a:pt x="16105" y="19359"/>
                  </a:lnTo>
                  <a:lnTo>
                    <a:pt x="13064" y="21363"/>
                  </a:lnTo>
                </a:path>
                <a:path w="26670" h="29210">
                  <a:moveTo>
                    <a:pt x="5214" y="26535"/>
                  </a:moveTo>
                  <a:lnTo>
                    <a:pt x="2770" y="28146"/>
                  </a:lnTo>
                  <a:lnTo>
                    <a:pt x="0" y="28696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4814316" y="2859024"/>
              <a:ext cx="821436" cy="2499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814316" y="2859024"/>
              <a:ext cx="821690" cy="250190"/>
            </a:xfrm>
            <a:custGeom>
              <a:avLst/>
              <a:gdLst/>
              <a:ahLst/>
              <a:cxnLst/>
              <a:rect l="l" t="t" r="r" b="b"/>
              <a:pathLst>
                <a:path w="821689" h="250189">
                  <a:moveTo>
                    <a:pt x="0" y="41909"/>
                  </a:moveTo>
                  <a:lnTo>
                    <a:pt x="3226" y="25717"/>
                  </a:lnTo>
                  <a:lnTo>
                    <a:pt x="12096" y="12382"/>
                  </a:lnTo>
                  <a:lnTo>
                    <a:pt x="25396" y="3333"/>
                  </a:lnTo>
                  <a:lnTo>
                    <a:pt x="41910" y="0"/>
                  </a:lnTo>
                  <a:lnTo>
                    <a:pt x="779526" y="0"/>
                  </a:lnTo>
                  <a:lnTo>
                    <a:pt x="795718" y="3333"/>
                  </a:lnTo>
                  <a:lnTo>
                    <a:pt x="809053" y="12382"/>
                  </a:lnTo>
                  <a:lnTo>
                    <a:pt x="818102" y="25717"/>
                  </a:lnTo>
                  <a:lnTo>
                    <a:pt x="821436" y="41909"/>
                  </a:lnTo>
                  <a:lnTo>
                    <a:pt x="821436" y="208787"/>
                  </a:lnTo>
                  <a:lnTo>
                    <a:pt x="818102" y="224861"/>
                  </a:lnTo>
                  <a:lnTo>
                    <a:pt x="809053" y="237934"/>
                  </a:lnTo>
                  <a:lnTo>
                    <a:pt x="795718" y="246721"/>
                  </a:lnTo>
                  <a:lnTo>
                    <a:pt x="779526" y="249935"/>
                  </a:lnTo>
                  <a:lnTo>
                    <a:pt x="41910" y="249935"/>
                  </a:lnTo>
                  <a:lnTo>
                    <a:pt x="25396" y="246721"/>
                  </a:lnTo>
                  <a:lnTo>
                    <a:pt x="12096" y="237934"/>
                  </a:lnTo>
                  <a:lnTo>
                    <a:pt x="3226" y="224861"/>
                  </a:lnTo>
                  <a:lnTo>
                    <a:pt x="0" y="208787"/>
                  </a:lnTo>
                  <a:lnTo>
                    <a:pt x="0" y="41909"/>
                  </a:lnTo>
                  <a:close/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/>
          <p:cNvSpPr txBox="1"/>
          <p:nvPr/>
        </p:nvSpPr>
        <p:spPr>
          <a:xfrm>
            <a:off x="4926584" y="2897378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老产业升级</a:t>
            </a:r>
            <a:endParaRPr sz="900">
              <a:latin typeface="Noto Sans Mono CJK HK"/>
              <a:cs typeface="Noto Sans Mono CJK HK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4811776" y="3499611"/>
            <a:ext cx="827405" cy="255904"/>
            <a:chOff x="4811776" y="3499611"/>
            <a:chExt cx="827405" cy="255904"/>
          </a:xfrm>
        </p:grpSpPr>
        <p:sp>
          <p:nvSpPr>
            <p:cNvPr id="85" name="object 85"/>
            <p:cNvSpPr/>
            <p:nvPr/>
          </p:nvSpPr>
          <p:spPr>
            <a:xfrm>
              <a:off x="4814316" y="354406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4852459" y="3751327"/>
              <a:ext cx="741680" cy="1270"/>
            </a:xfrm>
            <a:custGeom>
              <a:avLst/>
              <a:gdLst/>
              <a:ahLst/>
              <a:cxnLst/>
              <a:rect l="l" t="t" r="r" b="b"/>
              <a:pathLst>
                <a:path w="741679" h="1270">
                  <a:moveTo>
                    <a:pt x="-2381" y="380"/>
                  </a:moveTo>
                  <a:lnTo>
                    <a:pt x="743789" y="380"/>
                  </a:lnTo>
                </a:path>
              </a:pathLst>
            </a:custGeom>
            <a:ln w="552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817922" y="3726941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245" y="22308"/>
                  </a:moveTo>
                  <a:lnTo>
                    <a:pt x="21789" y="21812"/>
                  </a:lnTo>
                  <a:lnTo>
                    <a:pt x="19841" y="20487"/>
                  </a:lnTo>
                </a:path>
                <a:path w="24764" h="22860">
                  <a:moveTo>
                    <a:pt x="10576" y="14183"/>
                  </a:moveTo>
                  <a:lnTo>
                    <a:pt x="9281" y="13302"/>
                  </a:lnTo>
                </a:path>
                <a:path w="24764" h="22860">
                  <a:moveTo>
                    <a:pt x="7823" y="11761"/>
                  </a:moveTo>
                  <a:lnTo>
                    <a:pt x="7165" y="10771"/>
                  </a:lnTo>
                </a:path>
                <a:path w="24764" h="22860">
                  <a:moveTo>
                    <a:pt x="203" y="305"/>
                  </a:moveTo>
                  <a:lnTo>
                    <a:pt x="0" y="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4817352" y="37254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2375" y="28"/>
                  </a:moveTo>
                  <a:lnTo>
                    <a:pt x="2386" y="28"/>
                  </a:lnTo>
                </a:path>
              </a:pathLst>
            </a:custGeom>
            <a:ln w="4819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814316" y="3525728"/>
              <a:ext cx="818515" cy="184785"/>
            </a:xfrm>
            <a:custGeom>
              <a:avLst/>
              <a:gdLst/>
              <a:ahLst/>
              <a:cxnLst/>
              <a:rect l="l" t="t" r="r" b="b"/>
              <a:pathLst>
                <a:path w="818514" h="184785">
                  <a:moveTo>
                    <a:pt x="0" y="184450"/>
                  </a:moveTo>
                  <a:lnTo>
                    <a:pt x="0" y="184449"/>
                  </a:lnTo>
                  <a:lnTo>
                    <a:pt x="0" y="18333"/>
                  </a:lnTo>
                </a:path>
                <a:path w="818514" h="184785">
                  <a:moveTo>
                    <a:pt x="816864" y="0"/>
                  </a:moveTo>
                  <a:lnTo>
                    <a:pt x="816895" y="45"/>
                  </a:lnTo>
                </a:path>
                <a:path w="818514" h="184785">
                  <a:moveTo>
                    <a:pt x="817626" y="1119"/>
                  </a:moveTo>
                  <a:lnTo>
                    <a:pt x="817932" y="1569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5635000" y="3543936"/>
              <a:ext cx="1270" cy="170180"/>
            </a:xfrm>
            <a:custGeom>
              <a:avLst/>
              <a:gdLst/>
              <a:ahLst/>
              <a:cxnLst/>
              <a:rect l="l" t="t" r="r" b="b"/>
              <a:pathLst>
                <a:path w="1270" h="170179">
                  <a:moveTo>
                    <a:pt x="375" y="-2381"/>
                  </a:moveTo>
                  <a:lnTo>
                    <a:pt x="375" y="172272"/>
                  </a:lnTo>
                </a:path>
              </a:pathLst>
            </a:custGeom>
            <a:ln w="551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5622321" y="37398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766" y="0"/>
                  </a:moveTo>
                  <a:lnTo>
                    <a:pt x="0" y="52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4814316" y="3502151"/>
              <a:ext cx="821436" cy="2499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4814316" y="3502151"/>
              <a:ext cx="821690" cy="250190"/>
            </a:xfrm>
            <a:custGeom>
              <a:avLst/>
              <a:gdLst/>
              <a:ahLst/>
              <a:cxnLst/>
              <a:rect l="l" t="t" r="r" b="b"/>
              <a:pathLst>
                <a:path w="821689" h="250189">
                  <a:moveTo>
                    <a:pt x="0" y="41909"/>
                  </a:moveTo>
                  <a:lnTo>
                    <a:pt x="3226" y="25396"/>
                  </a:lnTo>
                  <a:lnTo>
                    <a:pt x="12096" y="12096"/>
                  </a:lnTo>
                  <a:lnTo>
                    <a:pt x="25396" y="3226"/>
                  </a:lnTo>
                  <a:lnTo>
                    <a:pt x="41910" y="0"/>
                  </a:lnTo>
                  <a:lnTo>
                    <a:pt x="779526" y="0"/>
                  </a:lnTo>
                  <a:lnTo>
                    <a:pt x="795718" y="3226"/>
                  </a:lnTo>
                  <a:lnTo>
                    <a:pt x="809053" y="12096"/>
                  </a:lnTo>
                  <a:lnTo>
                    <a:pt x="818102" y="25396"/>
                  </a:lnTo>
                  <a:lnTo>
                    <a:pt x="821436" y="41909"/>
                  </a:lnTo>
                  <a:lnTo>
                    <a:pt x="821436" y="208025"/>
                  </a:lnTo>
                  <a:lnTo>
                    <a:pt x="818102" y="224218"/>
                  </a:lnTo>
                  <a:lnTo>
                    <a:pt x="809053" y="237553"/>
                  </a:lnTo>
                  <a:lnTo>
                    <a:pt x="795718" y="246602"/>
                  </a:lnTo>
                  <a:lnTo>
                    <a:pt x="779526" y="249935"/>
                  </a:lnTo>
                  <a:lnTo>
                    <a:pt x="41910" y="249935"/>
                  </a:lnTo>
                  <a:lnTo>
                    <a:pt x="25396" y="246602"/>
                  </a:lnTo>
                  <a:lnTo>
                    <a:pt x="12096" y="237553"/>
                  </a:lnTo>
                  <a:lnTo>
                    <a:pt x="3226" y="224218"/>
                  </a:lnTo>
                  <a:lnTo>
                    <a:pt x="0" y="208025"/>
                  </a:lnTo>
                  <a:lnTo>
                    <a:pt x="0" y="41909"/>
                  </a:lnTo>
                  <a:close/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 txBox="1"/>
          <p:nvPr/>
        </p:nvSpPr>
        <p:spPr>
          <a:xfrm>
            <a:off x="4869434" y="3540506"/>
            <a:ext cx="711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产业园区落地</a:t>
            </a:r>
            <a:endParaRPr sz="900">
              <a:latin typeface="Noto Sans Mono CJK HK"/>
              <a:cs typeface="Noto Sans Mono CJK HK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811776" y="3821176"/>
            <a:ext cx="827405" cy="255904"/>
            <a:chOff x="4811776" y="3821176"/>
            <a:chExt cx="827405" cy="255904"/>
          </a:xfrm>
        </p:grpSpPr>
        <p:sp>
          <p:nvSpPr>
            <p:cNvPr id="96" name="object 96"/>
            <p:cNvSpPr/>
            <p:nvPr/>
          </p:nvSpPr>
          <p:spPr>
            <a:xfrm>
              <a:off x="4814316" y="3826930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37933"/>
                  </a:moveTo>
                  <a:lnTo>
                    <a:pt x="0" y="37933"/>
                  </a:lnTo>
                </a:path>
                <a:path w="25400" h="38100">
                  <a:moveTo>
                    <a:pt x="12038" y="8872"/>
                  </a:moveTo>
                  <a:lnTo>
                    <a:pt x="12096" y="8787"/>
                  </a:lnTo>
                  <a:lnTo>
                    <a:pt x="12297" y="8654"/>
                  </a:lnTo>
                </a:path>
                <a:path w="25400" h="38100">
                  <a:moveTo>
                    <a:pt x="25393" y="2"/>
                  </a:moveTo>
                  <a:lnTo>
                    <a:pt x="25396" y="0"/>
                  </a:lnTo>
                  <a:lnTo>
                    <a:pt x="25399" y="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852458" y="4072891"/>
              <a:ext cx="741680" cy="1270"/>
            </a:xfrm>
            <a:custGeom>
              <a:avLst/>
              <a:gdLst/>
              <a:ahLst/>
              <a:cxnLst/>
              <a:rect l="l" t="t" r="r" b="b"/>
              <a:pathLst>
                <a:path w="741679" h="1270">
                  <a:moveTo>
                    <a:pt x="-2381" y="380"/>
                  </a:moveTo>
                  <a:lnTo>
                    <a:pt x="743791" y="380"/>
                  </a:lnTo>
                </a:path>
              </a:pathLst>
            </a:custGeom>
            <a:ln w="552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817922" y="4048505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24325" y="22324"/>
                  </a:moveTo>
                  <a:lnTo>
                    <a:pt x="21789" y="21812"/>
                  </a:lnTo>
                  <a:lnTo>
                    <a:pt x="19161" y="20024"/>
                  </a:lnTo>
                </a:path>
                <a:path w="24764" h="22860">
                  <a:moveTo>
                    <a:pt x="10511" y="14138"/>
                  </a:moveTo>
                  <a:lnTo>
                    <a:pt x="8490" y="12763"/>
                  </a:lnTo>
                  <a:lnTo>
                    <a:pt x="7178" y="10792"/>
                  </a:lnTo>
                </a:path>
                <a:path w="24764" h="22860">
                  <a:moveTo>
                    <a:pt x="203" y="305"/>
                  </a:moveTo>
                  <a:lnTo>
                    <a:pt x="0" y="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817352" y="4046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2375" y="28"/>
                  </a:moveTo>
                  <a:lnTo>
                    <a:pt x="2386" y="28"/>
                  </a:lnTo>
                </a:path>
              </a:pathLst>
            </a:custGeom>
            <a:ln w="4819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4814316" y="3847001"/>
              <a:ext cx="818515" cy="184785"/>
            </a:xfrm>
            <a:custGeom>
              <a:avLst/>
              <a:gdLst/>
              <a:ahLst/>
              <a:cxnLst/>
              <a:rect l="l" t="t" r="r" b="b"/>
              <a:pathLst>
                <a:path w="818514" h="184785">
                  <a:moveTo>
                    <a:pt x="0" y="184740"/>
                  </a:moveTo>
                  <a:lnTo>
                    <a:pt x="0" y="184740"/>
                  </a:lnTo>
                  <a:lnTo>
                    <a:pt x="0" y="17862"/>
                  </a:lnTo>
                </a:path>
                <a:path w="818514" h="184785">
                  <a:moveTo>
                    <a:pt x="816864" y="0"/>
                  </a:moveTo>
                  <a:lnTo>
                    <a:pt x="817096" y="336"/>
                  </a:lnTo>
                </a:path>
                <a:path w="818514" h="184785">
                  <a:moveTo>
                    <a:pt x="817626" y="1100"/>
                  </a:moveTo>
                  <a:lnTo>
                    <a:pt x="818102" y="1788"/>
                  </a:lnTo>
                  <a:lnTo>
                    <a:pt x="818117" y="186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5632704" y="38501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2381" y="108"/>
                  </a:moveTo>
                  <a:lnTo>
                    <a:pt x="2426" y="108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5634997" y="3864756"/>
              <a:ext cx="1270" cy="170815"/>
            </a:xfrm>
            <a:custGeom>
              <a:avLst/>
              <a:gdLst/>
              <a:ahLst/>
              <a:cxnLst/>
              <a:rect l="l" t="t" r="r" b="b"/>
              <a:pathLst>
                <a:path w="1270" h="170814">
                  <a:moveTo>
                    <a:pt x="377" y="-2381"/>
                  </a:moveTo>
                  <a:lnTo>
                    <a:pt x="377" y="173032"/>
                  </a:lnTo>
                </a:path>
              </a:pathLst>
            </a:custGeom>
            <a:ln w="5517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5606254" y="4041973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27391" y="0"/>
                  </a:moveTo>
                  <a:lnTo>
                    <a:pt x="26164" y="5961"/>
                  </a:lnTo>
                  <a:lnTo>
                    <a:pt x="25476" y="6974"/>
                  </a:lnTo>
                </a:path>
                <a:path w="27939" h="29210">
                  <a:moveTo>
                    <a:pt x="17931" y="18093"/>
                  </a:moveTo>
                  <a:lnTo>
                    <a:pt x="17115" y="19296"/>
                  </a:lnTo>
                  <a:lnTo>
                    <a:pt x="13445" y="21786"/>
                  </a:lnTo>
                </a:path>
                <a:path w="27939" h="29210">
                  <a:moveTo>
                    <a:pt x="6692" y="26368"/>
                  </a:moveTo>
                  <a:lnTo>
                    <a:pt x="3780" y="28345"/>
                  </a:lnTo>
                  <a:lnTo>
                    <a:pt x="0" y="29123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4814316" y="3823716"/>
              <a:ext cx="821436" cy="24993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4814316" y="3823716"/>
              <a:ext cx="821690" cy="250190"/>
            </a:xfrm>
            <a:custGeom>
              <a:avLst/>
              <a:gdLst/>
              <a:ahLst/>
              <a:cxnLst/>
              <a:rect l="l" t="t" r="r" b="b"/>
              <a:pathLst>
                <a:path w="821689" h="250189">
                  <a:moveTo>
                    <a:pt x="0" y="41148"/>
                  </a:moveTo>
                  <a:lnTo>
                    <a:pt x="3226" y="25074"/>
                  </a:lnTo>
                  <a:lnTo>
                    <a:pt x="12096" y="12001"/>
                  </a:lnTo>
                  <a:lnTo>
                    <a:pt x="25396" y="3214"/>
                  </a:lnTo>
                  <a:lnTo>
                    <a:pt x="41910" y="0"/>
                  </a:lnTo>
                  <a:lnTo>
                    <a:pt x="779526" y="0"/>
                  </a:lnTo>
                  <a:lnTo>
                    <a:pt x="795718" y="3214"/>
                  </a:lnTo>
                  <a:lnTo>
                    <a:pt x="809053" y="12001"/>
                  </a:lnTo>
                  <a:lnTo>
                    <a:pt x="818102" y="25074"/>
                  </a:lnTo>
                  <a:lnTo>
                    <a:pt x="821436" y="41148"/>
                  </a:lnTo>
                  <a:lnTo>
                    <a:pt x="821436" y="208026"/>
                  </a:lnTo>
                  <a:lnTo>
                    <a:pt x="818102" y="224218"/>
                  </a:lnTo>
                  <a:lnTo>
                    <a:pt x="809053" y="237553"/>
                  </a:lnTo>
                  <a:lnTo>
                    <a:pt x="795718" y="246602"/>
                  </a:lnTo>
                  <a:lnTo>
                    <a:pt x="779526" y="249936"/>
                  </a:lnTo>
                  <a:lnTo>
                    <a:pt x="41910" y="249936"/>
                  </a:lnTo>
                  <a:lnTo>
                    <a:pt x="25396" y="246602"/>
                  </a:lnTo>
                  <a:lnTo>
                    <a:pt x="12096" y="237553"/>
                  </a:lnTo>
                  <a:lnTo>
                    <a:pt x="3226" y="224218"/>
                  </a:lnTo>
                  <a:lnTo>
                    <a:pt x="0" y="208026"/>
                  </a:lnTo>
                  <a:lnTo>
                    <a:pt x="0" y="41148"/>
                  </a:lnTo>
                  <a:close/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/>
          <p:cNvSpPr txBox="1"/>
          <p:nvPr/>
        </p:nvSpPr>
        <p:spPr>
          <a:xfrm>
            <a:off x="4869434" y="3862069"/>
            <a:ext cx="711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重大项目整合</a:t>
            </a:r>
            <a:endParaRPr sz="900">
              <a:latin typeface="Noto Sans Mono CJK HK"/>
              <a:cs typeface="Noto Sans Mono CJK HK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485644" y="2661666"/>
            <a:ext cx="2335530" cy="1562100"/>
            <a:chOff x="2485644" y="2661666"/>
            <a:chExt cx="2335530" cy="1562100"/>
          </a:xfrm>
        </p:grpSpPr>
        <p:sp>
          <p:nvSpPr>
            <p:cNvPr id="108" name="object 108"/>
            <p:cNvSpPr/>
            <p:nvPr/>
          </p:nvSpPr>
          <p:spPr>
            <a:xfrm>
              <a:off x="2485644" y="2661665"/>
              <a:ext cx="139065" cy="768985"/>
            </a:xfrm>
            <a:custGeom>
              <a:avLst/>
              <a:gdLst/>
              <a:ahLst/>
              <a:cxnLst/>
              <a:rect l="l" t="t" r="r" b="b"/>
              <a:pathLst>
                <a:path w="139064" h="768985">
                  <a:moveTo>
                    <a:pt x="138684" y="707898"/>
                  </a:moveTo>
                  <a:lnTo>
                    <a:pt x="137160" y="704088"/>
                  </a:lnTo>
                  <a:lnTo>
                    <a:pt x="133350" y="702564"/>
                  </a:lnTo>
                  <a:lnTo>
                    <a:pt x="130302" y="701040"/>
                  </a:lnTo>
                  <a:lnTo>
                    <a:pt x="129159" y="701421"/>
                  </a:lnTo>
                  <a:lnTo>
                    <a:pt x="127254" y="701040"/>
                  </a:lnTo>
                  <a:lnTo>
                    <a:pt x="123444" y="699516"/>
                  </a:lnTo>
                  <a:lnTo>
                    <a:pt x="119634" y="701802"/>
                  </a:lnTo>
                  <a:lnTo>
                    <a:pt x="118110" y="705612"/>
                  </a:lnTo>
                  <a:lnTo>
                    <a:pt x="114020" y="718947"/>
                  </a:lnTo>
                  <a:lnTo>
                    <a:pt x="13716" y="0"/>
                  </a:lnTo>
                  <a:lnTo>
                    <a:pt x="0" y="2286"/>
                  </a:lnTo>
                  <a:lnTo>
                    <a:pt x="87337" y="628294"/>
                  </a:lnTo>
                  <a:lnTo>
                    <a:pt x="13716" y="320802"/>
                  </a:lnTo>
                  <a:lnTo>
                    <a:pt x="0" y="323850"/>
                  </a:lnTo>
                  <a:lnTo>
                    <a:pt x="95491" y="722731"/>
                  </a:lnTo>
                  <a:lnTo>
                    <a:pt x="86868" y="711708"/>
                  </a:lnTo>
                  <a:lnTo>
                    <a:pt x="84582" y="708660"/>
                  </a:lnTo>
                  <a:lnTo>
                    <a:pt x="80010" y="707898"/>
                  </a:lnTo>
                  <a:lnTo>
                    <a:pt x="74930" y="711708"/>
                  </a:lnTo>
                  <a:lnTo>
                    <a:pt x="73914" y="711708"/>
                  </a:lnTo>
                  <a:lnTo>
                    <a:pt x="68580" y="717042"/>
                  </a:lnTo>
                  <a:lnTo>
                    <a:pt x="68580" y="721614"/>
                  </a:lnTo>
                  <a:lnTo>
                    <a:pt x="70866" y="723900"/>
                  </a:lnTo>
                  <a:lnTo>
                    <a:pt x="114300" y="768858"/>
                  </a:lnTo>
                  <a:lnTo>
                    <a:pt x="119481" y="755904"/>
                  </a:lnTo>
                  <a:lnTo>
                    <a:pt x="138684" y="70789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2486406" y="3300984"/>
              <a:ext cx="115062" cy="3291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2485644" y="3430524"/>
              <a:ext cx="135255" cy="520065"/>
            </a:xfrm>
            <a:custGeom>
              <a:avLst/>
              <a:gdLst/>
              <a:ahLst/>
              <a:cxnLst/>
              <a:rect l="l" t="t" r="r" b="b"/>
              <a:pathLst>
                <a:path w="135255" h="520064">
                  <a:moveTo>
                    <a:pt x="108437" y="27939"/>
                  </a:moveTo>
                  <a:lnTo>
                    <a:pt x="99005" y="38228"/>
                  </a:lnTo>
                  <a:lnTo>
                    <a:pt x="0" y="516635"/>
                  </a:lnTo>
                  <a:lnTo>
                    <a:pt x="13716" y="519683"/>
                  </a:lnTo>
                  <a:lnTo>
                    <a:pt x="112810" y="40849"/>
                  </a:lnTo>
                  <a:lnTo>
                    <a:pt x="108437" y="27939"/>
                  </a:lnTo>
                  <a:close/>
                </a:path>
                <a:path w="135255" h="520064">
                  <a:moveTo>
                    <a:pt x="118258" y="12191"/>
                  </a:moveTo>
                  <a:lnTo>
                    <a:pt x="104394" y="12191"/>
                  </a:lnTo>
                  <a:lnTo>
                    <a:pt x="118110" y="15239"/>
                  </a:lnTo>
                  <a:lnTo>
                    <a:pt x="112810" y="40849"/>
                  </a:lnTo>
                  <a:lnTo>
                    <a:pt x="120396" y="63245"/>
                  </a:lnTo>
                  <a:lnTo>
                    <a:pt x="121158" y="67055"/>
                  </a:lnTo>
                  <a:lnTo>
                    <a:pt x="125730" y="69341"/>
                  </a:lnTo>
                  <a:lnTo>
                    <a:pt x="129540" y="67817"/>
                  </a:lnTo>
                  <a:lnTo>
                    <a:pt x="132588" y="66293"/>
                  </a:lnTo>
                  <a:lnTo>
                    <a:pt x="134874" y="62483"/>
                  </a:lnTo>
                  <a:lnTo>
                    <a:pt x="133350" y="58673"/>
                  </a:lnTo>
                  <a:lnTo>
                    <a:pt x="118258" y="12191"/>
                  </a:lnTo>
                  <a:close/>
                </a:path>
                <a:path w="135255" h="520064">
                  <a:moveTo>
                    <a:pt x="114300" y="0"/>
                  </a:moveTo>
                  <a:lnTo>
                    <a:pt x="72390" y="45719"/>
                  </a:lnTo>
                  <a:lnTo>
                    <a:pt x="70104" y="48767"/>
                  </a:lnTo>
                  <a:lnTo>
                    <a:pt x="70104" y="53339"/>
                  </a:lnTo>
                  <a:lnTo>
                    <a:pt x="73152" y="56387"/>
                  </a:lnTo>
                  <a:lnTo>
                    <a:pt x="76200" y="58673"/>
                  </a:lnTo>
                  <a:lnTo>
                    <a:pt x="80772" y="58673"/>
                  </a:lnTo>
                  <a:lnTo>
                    <a:pt x="83058" y="55625"/>
                  </a:lnTo>
                  <a:lnTo>
                    <a:pt x="99005" y="38228"/>
                  </a:lnTo>
                  <a:lnTo>
                    <a:pt x="104394" y="12191"/>
                  </a:lnTo>
                  <a:lnTo>
                    <a:pt x="118258" y="12191"/>
                  </a:lnTo>
                  <a:lnTo>
                    <a:pt x="114300" y="0"/>
                  </a:lnTo>
                  <a:close/>
                </a:path>
                <a:path w="135255" h="520064">
                  <a:moveTo>
                    <a:pt x="117952" y="16001"/>
                  </a:moveTo>
                  <a:lnTo>
                    <a:pt x="104394" y="16001"/>
                  </a:lnTo>
                  <a:lnTo>
                    <a:pt x="116586" y="19049"/>
                  </a:lnTo>
                  <a:lnTo>
                    <a:pt x="108437" y="27939"/>
                  </a:lnTo>
                  <a:lnTo>
                    <a:pt x="112810" y="40849"/>
                  </a:lnTo>
                  <a:lnTo>
                    <a:pt x="117952" y="16001"/>
                  </a:lnTo>
                  <a:close/>
                </a:path>
                <a:path w="135255" h="520064">
                  <a:moveTo>
                    <a:pt x="104394" y="12191"/>
                  </a:moveTo>
                  <a:lnTo>
                    <a:pt x="99005" y="38228"/>
                  </a:lnTo>
                  <a:lnTo>
                    <a:pt x="108437" y="27939"/>
                  </a:lnTo>
                  <a:lnTo>
                    <a:pt x="104394" y="16001"/>
                  </a:lnTo>
                  <a:lnTo>
                    <a:pt x="117952" y="16001"/>
                  </a:lnTo>
                  <a:lnTo>
                    <a:pt x="118110" y="15239"/>
                  </a:lnTo>
                  <a:lnTo>
                    <a:pt x="104394" y="12191"/>
                  </a:lnTo>
                  <a:close/>
                </a:path>
                <a:path w="135255" h="520064">
                  <a:moveTo>
                    <a:pt x="104394" y="16001"/>
                  </a:moveTo>
                  <a:lnTo>
                    <a:pt x="108437" y="27939"/>
                  </a:lnTo>
                  <a:lnTo>
                    <a:pt x="116586" y="19049"/>
                  </a:lnTo>
                  <a:lnTo>
                    <a:pt x="104394" y="1600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715256" y="2661665"/>
              <a:ext cx="106045" cy="768985"/>
            </a:xfrm>
            <a:custGeom>
              <a:avLst/>
              <a:gdLst/>
              <a:ahLst/>
              <a:cxnLst/>
              <a:rect l="l" t="t" r="r" b="b"/>
              <a:pathLst>
                <a:path w="106045" h="768985">
                  <a:moveTo>
                    <a:pt x="105918" y="1524"/>
                  </a:moveTo>
                  <a:lnTo>
                    <a:pt x="92202" y="0"/>
                  </a:lnTo>
                  <a:lnTo>
                    <a:pt x="24384" y="721677"/>
                  </a:lnTo>
                  <a:lnTo>
                    <a:pt x="16764" y="702564"/>
                  </a:lnTo>
                  <a:lnTo>
                    <a:pt x="12954" y="700278"/>
                  </a:lnTo>
                  <a:lnTo>
                    <a:pt x="8788" y="701941"/>
                  </a:lnTo>
                  <a:lnTo>
                    <a:pt x="8382" y="701802"/>
                  </a:lnTo>
                  <a:lnTo>
                    <a:pt x="4572" y="703326"/>
                  </a:lnTo>
                  <a:lnTo>
                    <a:pt x="1524" y="704850"/>
                  </a:lnTo>
                  <a:lnTo>
                    <a:pt x="0" y="709422"/>
                  </a:lnTo>
                  <a:lnTo>
                    <a:pt x="1524" y="713232"/>
                  </a:lnTo>
                  <a:lnTo>
                    <a:pt x="27432" y="768858"/>
                  </a:lnTo>
                  <a:lnTo>
                    <a:pt x="38112" y="755904"/>
                  </a:lnTo>
                  <a:lnTo>
                    <a:pt x="67056" y="720852"/>
                  </a:lnTo>
                  <a:lnTo>
                    <a:pt x="69342" y="717804"/>
                  </a:lnTo>
                  <a:lnTo>
                    <a:pt x="68580" y="713232"/>
                  </a:lnTo>
                  <a:lnTo>
                    <a:pt x="62484" y="708660"/>
                  </a:lnTo>
                  <a:lnTo>
                    <a:pt x="61722" y="708660"/>
                  </a:lnTo>
                  <a:lnTo>
                    <a:pt x="58674" y="706374"/>
                  </a:lnTo>
                  <a:lnTo>
                    <a:pt x="54102" y="707136"/>
                  </a:lnTo>
                  <a:lnTo>
                    <a:pt x="51816" y="710184"/>
                  </a:lnTo>
                  <a:lnTo>
                    <a:pt x="41617" y="724395"/>
                  </a:lnTo>
                  <a:lnTo>
                    <a:pt x="105918" y="323850"/>
                  </a:lnTo>
                  <a:lnTo>
                    <a:pt x="92202" y="321564"/>
                  </a:lnTo>
                  <a:lnTo>
                    <a:pt x="54000" y="559498"/>
                  </a:lnTo>
                  <a:lnTo>
                    <a:pt x="105918" y="1524"/>
                  </a:lnTo>
                  <a:close/>
                </a:path>
              </a:pathLst>
            </a:custGeom>
            <a:solidFill>
              <a:srgbClr val="CF21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4731258" y="3301746"/>
              <a:ext cx="89915" cy="3276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4717542" y="3430524"/>
              <a:ext cx="104139" cy="519430"/>
            </a:xfrm>
            <a:custGeom>
              <a:avLst/>
              <a:gdLst/>
              <a:ahLst/>
              <a:cxnLst/>
              <a:rect l="l" t="t" r="r" b="b"/>
              <a:pathLst>
                <a:path w="104139" h="519429">
                  <a:moveTo>
                    <a:pt x="28832" y="28033"/>
                  </a:moveTo>
                  <a:lnTo>
                    <a:pt x="23405" y="41058"/>
                  </a:lnTo>
                  <a:lnTo>
                    <a:pt x="89915" y="518922"/>
                  </a:lnTo>
                  <a:lnTo>
                    <a:pt x="103631" y="516636"/>
                  </a:lnTo>
                  <a:lnTo>
                    <a:pt x="38008" y="39961"/>
                  </a:lnTo>
                  <a:lnTo>
                    <a:pt x="28832" y="28033"/>
                  </a:lnTo>
                  <a:close/>
                </a:path>
                <a:path w="104139" h="519429">
                  <a:moveTo>
                    <a:pt x="25145" y="0"/>
                  </a:moveTo>
                  <a:lnTo>
                    <a:pt x="1523" y="57150"/>
                  </a:lnTo>
                  <a:lnTo>
                    <a:pt x="0" y="60960"/>
                  </a:lnTo>
                  <a:lnTo>
                    <a:pt x="1523" y="64770"/>
                  </a:lnTo>
                  <a:lnTo>
                    <a:pt x="9143" y="67818"/>
                  </a:lnTo>
                  <a:lnTo>
                    <a:pt x="13715" y="66294"/>
                  </a:lnTo>
                  <a:lnTo>
                    <a:pt x="14477" y="62484"/>
                  </a:lnTo>
                  <a:lnTo>
                    <a:pt x="23405" y="41058"/>
                  </a:lnTo>
                  <a:lnTo>
                    <a:pt x="19811" y="15240"/>
                  </a:lnTo>
                  <a:lnTo>
                    <a:pt x="34289" y="12954"/>
                  </a:lnTo>
                  <a:lnTo>
                    <a:pt x="35266" y="12954"/>
                  </a:lnTo>
                  <a:lnTo>
                    <a:pt x="25145" y="0"/>
                  </a:lnTo>
                  <a:close/>
                </a:path>
                <a:path w="104139" h="519429">
                  <a:moveTo>
                    <a:pt x="35266" y="12954"/>
                  </a:moveTo>
                  <a:lnTo>
                    <a:pt x="34289" y="12954"/>
                  </a:lnTo>
                  <a:lnTo>
                    <a:pt x="38008" y="39961"/>
                  </a:lnTo>
                  <a:lnTo>
                    <a:pt x="51815" y="57912"/>
                  </a:lnTo>
                  <a:lnTo>
                    <a:pt x="54863" y="60960"/>
                  </a:lnTo>
                  <a:lnTo>
                    <a:pt x="59435" y="60960"/>
                  </a:lnTo>
                  <a:lnTo>
                    <a:pt x="65531" y="56388"/>
                  </a:lnTo>
                  <a:lnTo>
                    <a:pt x="65531" y="51816"/>
                  </a:lnTo>
                  <a:lnTo>
                    <a:pt x="63245" y="48768"/>
                  </a:lnTo>
                  <a:lnTo>
                    <a:pt x="35266" y="12954"/>
                  </a:lnTo>
                  <a:close/>
                </a:path>
                <a:path w="104139" h="519429">
                  <a:moveTo>
                    <a:pt x="34289" y="12954"/>
                  </a:moveTo>
                  <a:lnTo>
                    <a:pt x="19811" y="15240"/>
                  </a:lnTo>
                  <a:lnTo>
                    <a:pt x="23405" y="41058"/>
                  </a:lnTo>
                  <a:lnTo>
                    <a:pt x="28832" y="28033"/>
                  </a:lnTo>
                  <a:lnTo>
                    <a:pt x="21335" y="18288"/>
                  </a:lnTo>
                  <a:lnTo>
                    <a:pt x="33527" y="16764"/>
                  </a:lnTo>
                  <a:lnTo>
                    <a:pt x="34814" y="16764"/>
                  </a:lnTo>
                  <a:lnTo>
                    <a:pt x="34289" y="12954"/>
                  </a:lnTo>
                  <a:close/>
                </a:path>
                <a:path w="104139" h="519429">
                  <a:moveTo>
                    <a:pt x="34814" y="16764"/>
                  </a:moveTo>
                  <a:lnTo>
                    <a:pt x="33527" y="16764"/>
                  </a:lnTo>
                  <a:lnTo>
                    <a:pt x="28832" y="28033"/>
                  </a:lnTo>
                  <a:lnTo>
                    <a:pt x="38008" y="39961"/>
                  </a:lnTo>
                  <a:lnTo>
                    <a:pt x="34814" y="16764"/>
                  </a:lnTo>
                  <a:close/>
                </a:path>
                <a:path w="104139" h="519429">
                  <a:moveTo>
                    <a:pt x="33527" y="16764"/>
                  </a:moveTo>
                  <a:lnTo>
                    <a:pt x="21335" y="18288"/>
                  </a:lnTo>
                  <a:lnTo>
                    <a:pt x="28832" y="28033"/>
                  </a:lnTo>
                  <a:lnTo>
                    <a:pt x="33527" y="16764"/>
                  </a:lnTo>
                  <a:close/>
                </a:path>
              </a:pathLst>
            </a:custGeom>
            <a:solidFill>
              <a:srgbClr val="CF21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3159252" y="3566922"/>
              <a:ext cx="157734" cy="65684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3337560" y="3566922"/>
              <a:ext cx="158496" cy="65684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3516630" y="3566922"/>
              <a:ext cx="157734" cy="65684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3694938" y="3566922"/>
              <a:ext cx="153924" cy="6568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3874008" y="3566922"/>
              <a:ext cx="153924" cy="6568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4052316" y="3566922"/>
              <a:ext cx="153924" cy="65684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20"/>
          <p:cNvSpPr txBox="1"/>
          <p:nvPr/>
        </p:nvSpPr>
        <p:spPr>
          <a:xfrm>
            <a:off x="3167888" y="3612133"/>
            <a:ext cx="1033144" cy="565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>
              <a:lnSpc>
                <a:spcPct val="97800"/>
              </a:lnSpc>
              <a:spcBef>
                <a:spcPts val="120"/>
              </a:spcBef>
            </a:pPr>
            <a:r>
              <a:rPr dirty="0" sz="900">
                <a:solidFill>
                  <a:srgbClr val="FFFFFF"/>
                </a:solidFill>
                <a:latin typeface="Noto Sans Mono CJK HK"/>
                <a:cs typeface="Noto Sans Mono CJK HK"/>
              </a:rPr>
              <a:t>评 方 市 供 过</a:t>
            </a:r>
            <a:r>
              <a:rPr dirty="0" sz="900" spc="170">
                <a:solidFill>
                  <a:srgbClr val="FFFFFF"/>
                </a:solidFill>
                <a:latin typeface="Noto Sans Mono CJK HK"/>
                <a:cs typeface="Noto Sans Mono CJK HK"/>
              </a:rPr>
              <a:t> </a:t>
            </a:r>
            <a:r>
              <a:rPr dirty="0" sz="900">
                <a:solidFill>
                  <a:srgbClr val="FFFFFF"/>
                </a:solidFill>
                <a:latin typeface="Noto Sans Mono CJK HK"/>
                <a:cs typeface="Noto Sans Mono CJK HK"/>
              </a:rPr>
              <a:t>资 价 案 场 需 程</a:t>
            </a:r>
            <a:r>
              <a:rPr dirty="0" sz="900" spc="170">
                <a:solidFill>
                  <a:srgbClr val="FFFFFF"/>
                </a:solidFill>
                <a:latin typeface="Noto Sans Mono CJK HK"/>
                <a:cs typeface="Noto Sans Mono CJK HK"/>
              </a:rPr>
              <a:t> </a:t>
            </a:r>
            <a:r>
              <a:rPr dirty="0" sz="900">
                <a:solidFill>
                  <a:srgbClr val="FFFFFF"/>
                </a:solidFill>
                <a:latin typeface="Noto Sans Mono CJK HK"/>
                <a:cs typeface="Noto Sans Mono CJK HK"/>
              </a:rPr>
              <a:t>源 筛 策 推 对 服</a:t>
            </a:r>
            <a:r>
              <a:rPr dirty="0" sz="900" spc="170">
                <a:solidFill>
                  <a:srgbClr val="FFFFFF"/>
                </a:solidFill>
                <a:latin typeface="Noto Sans Mono CJK HK"/>
                <a:cs typeface="Noto Sans Mono CJK HK"/>
              </a:rPr>
              <a:t> </a:t>
            </a:r>
            <a:r>
              <a:rPr dirty="0" sz="900">
                <a:solidFill>
                  <a:srgbClr val="FFFFFF"/>
                </a:solidFill>
                <a:latin typeface="Noto Sans Mono CJK HK"/>
                <a:cs typeface="Noto Sans Mono CJK HK"/>
              </a:rPr>
              <a:t>整 选 划 介 接 务</a:t>
            </a:r>
            <a:r>
              <a:rPr dirty="0" sz="900" spc="170">
                <a:solidFill>
                  <a:srgbClr val="FFFFFF"/>
                </a:solidFill>
                <a:latin typeface="Noto Sans Mono CJK HK"/>
                <a:cs typeface="Noto Sans Mono CJK HK"/>
              </a:rPr>
              <a:t> </a:t>
            </a:r>
            <a:r>
              <a:rPr dirty="0" sz="900">
                <a:solidFill>
                  <a:srgbClr val="FFFFFF"/>
                </a:solidFill>
                <a:latin typeface="Noto Sans Mono CJK HK"/>
                <a:cs typeface="Noto Sans Mono CJK HK"/>
              </a:rPr>
              <a:t>合</a:t>
            </a:r>
            <a:endParaRPr sz="900">
              <a:latin typeface="Noto Sans Mono CJK HK"/>
              <a:cs typeface="Noto Sans Mono CJK HK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1846833" y="4142740"/>
            <a:ext cx="648970" cy="255904"/>
            <a:chOff x="1846833" y="4142740"/>
            <a:chExt cx="648970" cy="255904"/>
          </a:xfrm>
        </p:grpSpPr>
        <p:sp>
          <p:nvSpPr>
            <p:cNvPr id="122" name="object 122"/>
            <p:cNvSpPr/>
            <p:nvPr/>
          </p:nvSpPr>
          <p:spPr>
            <a:xfrm>
              <a:off x="1849373" y="4156842"/>
              <a:ext cx="13335" cy="29845"/>
            </a:xfrm>
            <a:custGeom>
              <a:avLst/>
              <a:gdLst/>
              <a:ahLst/>
              <a:cxnLst/>
              <a:rect l="l" t="t" r="r" b="b"/>
              <a:pathLst>
                <a:path w="13335" h="29845">
                  <a:moveTo>
                    <a:pt x="0" y="29585"/>
                  </a:moveTo>
                  <a:lnTo>
                    <a:pt x="0" y="29585"/>
                  </a:lnTo>
                </a:path>
                <a:path w="13335" h="29845">
                  <a:moveTo>
                    <a:pt x="12118" y="819"/>
                  </a:moveTo>
                  <a:lnTo>
                    <a:pt x="12382" y="438"/>
                  </a:lnTo>
                  <a:lnTo>
                    <a:pt x="13048" y="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887587" y="4394455"/>
              <a:ext cx="563245" cy="1270"/>
            </a:xfrm>
            <a:custGeom>
              <a:avLst/>
              <a:gdLst/>
              <a:ahLst/>
              <a:cxnLst/>
              <a:rect l="l" t="t" r="r" b="b"/>
              <a:pathLst>
                <a:path w="563244" h="1270">
                  <a:moveTo>
                    <a:pt x="-2381" y="380"/>
                  </a:moveTo>
                  <a:lnTo>
                    <a:pt x="565416" y="380"/>
                  </a:lnTo>
                </a:path>
              </a:pathLst>
            </a:custGeom>
            <a:ln w="552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849373" y="4168565"/>
              <a:ext cx="640080" cy="224154"/>
            </a:xfrm>
            <a:custGeom>
              <a:avLst/>
              <a:gdLst/>
              <a:ahLst/>
              <a:cxnLst/>
              <a:rect l="l" t="t" r="r" b="b"/>
              <a:pathLst>
                <a:path w="640080" h="224154">
                  <a:moveTo>
                    <a:pt x="28620" y="223914"/>
                  </a:moveTo>
                  <a:lnTo>
                    <a:pt x="25717" y="223316"/>
                  </a:lnTo>
                  <a:lnTo>
                    <a:pt x="23372" y="221725"/>
                  </a:lnTo>
                </a:path>
                <a:path w="640080" h="224154">
                  <a:moveTo>
                    <a:pt x="14059" y="215405"/>
                  </a:moveTo>
                  <a:lnTo>
                    <a:pt x="12382" y="214267"/>
                  </a:lnTo>
                  <a:lnTo>
                    <a:pt x="11453" y="212898"/>
                  </a:lnTo>
                </a:path>
                <a:path w="640080" h="224154">
                  <a:moveTo>
                    <a:pt x="5334" y="203880"/>
                  </a:moveTo>
                  <a:lnTo>
                    <a:pt x="5272" y="203790"/>
                  </a:lnTo>
                </a:path>
                <a:path w="640080" h="224154">
                  <a:moveTo>
                    <a:pt x="4572" y="202757"/>
                  </a:moveTo>
                  <a:lnTo>
                    <a:pt x="4238" y="202266"/>
                  </a:lnTo>
                </a:path>
                <a:path w="640080" h="224154">
                  <a:moveTo>
                    <a:pt x="3810" y="201634"/>
                  </a:moveTo>
                  <a:lnTo>
                    <a:pt x="3333" y="200932"/>
                  </a:lnTo>
                  <a:lnTo>
                    <a:pt x="3294" y="200742"/>
                  </a:lnTo>
                </a:path>
                <a:path w="640080" h="224154">
                  <a:moveTo>
                    <a:pt x="3048" y="199545"/>
                  </a:moveTo>
                  <a:lnTo>
                    <a:pt x="2980" y="199218"/>
                  </a:lnTo>
                </a:path>
                <a:path w="640080" h="224154">
                  <a:moveTo>
                    <a:pt x="0" y="184740"/>
                  </a:moveTo>
                  <a:lnTo>
                    <a:pt x="0" y="184740"/>
                  </a:lnTo>
                  <a:lnTo>
                    <a:pt x="0" y="17862"/>
                  </a:lnTo>
                </a:path>
                <a:path w="640080" h="224154">
                  <a:moveTo>
                    <a:pt x="638556" y="0"/>
                  </a:moveTo>
                  <a:lnTo>
                    <a:pt x="638788" y="336"/>
                  </a:lnTo>
                </a:path>
                <a:path w="640080" h="224154">
                  <a:moveTo>
                    <a:pt x="639318" y="1100"/>
                  </a:moveTo>
                  <a:lnTo>
                    <a:pt x="639794" y="1788"/>
                  </a:lnTo>
                  <a:lnTo>
                    <a:pt x="639809" y="186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2489454" y="41717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2381" y="108"/>
                  </a:moveTo>
                  <a:lnTo>
                    <a:pt x="2426" y="108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2491747" y="4186320"/>
              <a:ext cx="1270" cy="170815"/>
            </a:xfrm>
            <a:custGeom>
              <a:avLst/>
              <a:gdLst/>
              <a:ahLst/>
              <a:cxnLst/>
              <a:rect l="l" t="t" r="r" b="b"/>
              <a:pathLst>
                <a:path w="1269" h="170814">
                  <a:moveTo>
                    <a:pt x="377" y="-2381"/>
                  </a:moveTo>
                  <a:lnTo>
                    <a:pt x="377" y="173033"/>
                  </a:lnTo>
                </a:path>
              </a:pathLst>
            </a:custGeom>
            <a:ln w="551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2461825" y="4363112"/>
              <a:ext cx="29209" cy="29845"/>
            </a:xfrm>
            <a:custGeom>
              <a:avLst/>
              <a:gdLst/>
              <a:ahLst/>
              <a:cxnLst/>
              <a:rect l="l" t="t" r="r" b="b"/>
              <a:pathLst>
                <a:path w="29210" h="29845">
                  <a:moveTo>
                    <a:pt x="28657" y="0"/>
                  </a:moveTo>
                  <a:lnTo>
                    <a:pt x="27342" y="6386"/>
                  </a:lnTo>
                  <a:lnTo>
                    <a:pt x="26523" y="7593"/>
                  </a:lnTo>
                </a:path>
                <a:path w="29210" h="29845">
                  <a:moveTo>
                    <a:pt x="19086" y="18553"/>
                  </a:moveTo>
                  <a:lnTo>
                    <a:pt x="18293" y="19721"/>
                  </a:lnTo>
                  <a:lnTo>
                    <a:pt x="14288" y="22439"/>
                  </a:lnTo>
                </a:path>
                <a:path w="29210" h="29845">
                  <a:moveTo>
                    <a:pt x="7782" y="26853"/>
                  </a:moveTo>
                  <a:lnTo>
                    <a:pt x="4958" y="28769"/>
                  </a:lnTo>
                  <a:lnTo>
                    <a:pt x="0" y="29790"/>
                  </a:lnTo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849373" y="4145280"/>
              <a:ext cx="643127" cy="24993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849373" y="4145280"/>
              <a:ext cx="643255" cy="250190"/>
            </a:xfrm>
            <a:custGeom>
              <a:avLst/>
              <a:gdLst/>
              <a:ahLst/>
              <a:cxnLst/>
              <a:rect l="l" t="t" r="r" b="b"/>
              <a:pathLst>
                <a:path w="643255" h="250189">
                  <a:moveTo>
                    <a:pt x="0" y="41148"/>
                  </a:moveTo>
                  <a:lnTo>
                    <a:pt x="3333" y="25074"/>
                  </a:lnTo>
                  <a:lnTo>
                    <a:pt x="12382" y="12001"/>
                  </a:lnTo>
                  <a:lnTo>
                    <a:pt x="25717" y="3214"/>
                  </a:lnTo>
                  <a:lnTo>
                    <a:pt x="41910" y="0"/>
                  </a:lnTo>
                  <a:lnTo>
                    <a:pt x="601218" y="0"/>
                  </a:lnTo>
                  <a:lnTo>
                    <a:pt x="617410" y="3214"/>
                  </a:lnTo>
                  <a:lnTo>
                    <a:pt x="630745" y="12001"/>
                  </a:lnTo>
                  <a:lnTo>
                    <a:pt x="639794" y="25074"/>
                  </a:lnTo>
                  <a:lnTo>
                    <a:pt x="643128" y="41148"/>
                  </a:lnTo>
                  <a:lnTo>
                    <a:pt x="643128" y="208026"/>
                  </a:lnTo>
                  <a:lnTo>
                    <a:pt x="639794" y="224218"/>
                  </a:lnTo>
                  <a:lnTo>
                    <a:pt x="630745" y="237553"/>
                  </a:lnTo>
                  <a:lnTo>
                    <a:pt x="617410" y="246602"/>
                  </a:lnTo>
                  <a:lnTo>
                    <a:pt x="601218" y="249936"/>
                  </a:lnTo>
                  <a:lnTo>
                    <a:pt x="41910" y="249936"/>
                  </a:lnTo>
                  <a:lnTo>
                    <a:pt x="25717" y="246602"/>
                  </a:lnTo>
                  <a:lnTo>
                    <a:pt x="12382" y="237553"/>
                  </a:lnTo>
                  <a:lnTo>
                    <a:pt x="3333" y="224218"/>
                  </a:lnTo>
                  <a:lnTo>
                    <a:pt x="0" y="208026"/>
                  </a:lnTo>
                  <a:lnTo>
                    <a:pt x="0" y="41148"/>
                  </a:lnTo>
                  <a:close/>
                </a:path>
              </a:pathLst>
            </a:custGeom>
            <a:ln w="476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/>
          <p:cNvSpPr txBox="1"/>
          <p:nvPr/>
        </p:nvSpPr>
        <p:spPr>
          <a:xfrm>
            <a:off x="1929638" y="4183634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个人发明</a:t>
            </a:r>
            <a:endParaRPr sz="900">
              <a:latin typeface="Noto Sans Mono CJK HK"/>
              <a:cs typeface="Noto Sans Mono CJK HK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2474976" y="3178048"/>
            <a:ext cx="3164205" cy="1137285"/>
            <a:chOff x="2474976" y="3178048"/>
            <a:chExt cx="3164205" cy="1137285"/>
          </a:xfrm>
        </p:grpSpPr>
        <p:sp>
          <p:nvSpPr>
            <p:cNvPr id="132" name="object 132"/>
            <p:cNvSpPr/>
            <p:nvPr/>
          </p:nvSpPr>
          <p:spPr>
            <a:xfrm>
              <a:off x="2474976" y="3475482"/>
              <a:ext cx="140335" cy="840105"/>
            </a:xfrm>
            <a:custGeom>
              <a:avLst/>
              <a:gdLst/>
              <a:ahLst/>
              <a:cxnLst/>
              <a:rect l="l" t="t" r="r" b="b"/>
              <a:pathLst>
                <a:path w="140335" h="840104">
                  <a:moveTo>
                    <a:pt x="110749" y="27913"/>
                  </a:moveTo>
                  <a:lnTo>
                    <a:pt x="101750" y="39681"/>
                  </a:lnTo>
                  <a:lnTo>
                    <a:pt x="0" y="838200"/>
                  </a:lnTo>
                  <a:lnTo>
                    <a:pt x="14477" y="839724"/>
                  </a:lnTo>
                  <a:lnTo>
                    <a:pt x="116292" y="40704"/>
                  </a:lnTo>
                  <a:lnTo>
                    <a:pt x="110749" y="27913"/>
                  </a:lnTo>
                  <a:close/>
                </a:path>
                <a:path w="140335" h="840104">
                  <a:moveTo>
                    <a:pt x="119901" y="12954"/>
                  </a:moveTo>
                  <a:lnTo>
                    <a:pt x="105155" y="12954"/>
                  </a:lnTo>
                  <a:lnTo>
                    <a:pt x="119633" y="14478"/>
                  </a:lnTo>
                  <a:lnTo>
                    <a:pt x="116292" y="40704"/>
                  </a:lnTo>
                  <a:lnTo>
                    <a:pt x="125729" y="62484"/>
                  </a:lnTo>
                  <a:lnTo>
                    <a:pt x="127253" y="65532"/>
                  </a:lnTo>
                  <a:lnTo>
                    <a:pt x="131063" y="67818"/>
                  </a:lnTo>
                  <a:lnTo>
                    <a:pt x="138683" y="64770"/>
                  </a:lnTo>
                  <a:lnTo>
                    <a:pt x="140207" y="60198"/>
                  </a:lnTo>
                  <a:lnTo>
                    <a:pt x="138683" y="56388"/>
                  </a:lnTo>
                  <a:lnTo>
                    <a:pt x="119901" y="12954"/>
                  </a:lnTo>
                  <a:close/>
                </a:path>
                <a:path w="140335" h="840104">
                  <a:moveTo>
                    <a:pt x="114299" y="0"/>
                  </a:moveTo>
                  <a:lnTo>
                    <a:pt x="76961" y="48768"/>
                  </a:lnTo>
                  <a:lnTo>
                    <a:pt x="74675" y="51816"/>
                  </a:lnTo>
                  <a:lnTo>
                    <a:pt x="74675" y="56388"/>
                  </a:lnTo>
                  <a:lnTo>
                    <a:pt x="80771" y="60960"/>
                  </a:lnTo>
                  <a:lnTo>
                    <a:pt x="85343" y="60960"/>
                  </a:lnTo>
                  <a:lnTo>
                    <a:pt x="88391" y="57150"/>
                  </a:lnTo>
                  <a:lnTo>
                    <a:pt x="101750" y="39681"/>
                  </a:lnTo>
                  <a:lnTo>
                    <a:pt x="105155" y="12954"/>
                  </a:lnTo>
                  <a:lnTo>
                    <a:pt x="119901" y="12954"/>
                  </a:lnTo>
                  <a:lnTo>
                    <a:pt x="114299" y="0"/>
                  </a:lnTo>
                  <a:close/>
                </a:path>
                <a:path w="140335" h="840104">
                  <a:moveTo>
                    <a:pt x="119342" y="16764"/>
                  </a:moveTo>
                  <a:lnTo>
                    <a:pt x="105917" y="16764"/>
                  </a:lnTo>
                  <a:lnTo>
                    <a:pt x="118109" y="18287"/>
                  </a:lnTo>
                  <a:lnTo>
                    <a:pt x="110749" y="27913"/>
                  </a:lnTo>
                  <a:lnTo>
                    <a:pt x="116292" y="40704"/>
                  </a:lnTo>
                  <a:lnTo>
                    <a:pt x="119342" y="16764"/>
                  </a:lnTo>
                  <a:close/>
                </a:path>
                <a:path w="140335" h="840104">
                  <a:moveTo>
                    <a:pt x="105155" y="12954"/>
                  </a:moveTo>
                  <a:lnTo>
                    <a:pt x="101750" y="39681"/>
                  </a:lnTo>
                  <a:lnTo>
                    <a:pt x="110749" y="27913"/>
                  </a:lnTo>
                  <a:lnTo>
                    <a:pt x="105917" y="16764"/>
                  </a:lnTo>
                  <a:lnTo>
                    <a:pt x="119342" y="16764"/>
                  </a:lnTo>
                  <a:lnTo>
                    <a:pt x="119633" y="14478"/>
                  </a:lnTo>
                  <a:lnTo>
                    <a:pt x="105155" y="12954"/>
                  </a:lnTo>
                  <a:close/>
                </a:path>
                <a:path w="140335" h="840104">
                  <a:moveTo>
                    <a:pt x="105917" y="16764"/>
                  </a:moveTo>
                  <a:lnTo>
                    <a:pt x="110749" y="27913"/>
                  </a:lnTo>
                  <a:lnTo>
                    <a:pt x="118109" y="18287"/>
                  </a:lnTo>
                  <a:lnTo>
                    <a:pt x="105917" y="16764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4814316" y="3180588"/>
              <a:ext cx="779780" cy="41910"/>
            </a:xfrm>
            <a:custGeom>
              <a:avLst/>
              <a:gdLst/>
              <a:ahLst/>
              <a:cxnLst/>
              <a:rect l="l" t="t" r="r" b="b"/>
              <a:pathLst>
                <a:path w="779779" h="41910">
                  <a:moveTo>
                    <a:pt x="0" y="41909"/>
                  </a:moveTo>
                  <a:lnTo>
                    <a:pt x="0" y="41909"/>
                  </a:lnTo>
                </a:path>
                <a:path w="779779" h="41910">
                  <a:moveTo>
                    <a:pt x="41909" y="0"/>
                  </a:moveTo>
                  <a:lnTo>
                    <a:pt x="779526" y="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4852338" y="3429764"/>
              <a:ext cx="741680" cy="1270"/>
            </a:xfrm>
            <a:custGeom>
              <a:avLst/>
              <a:gdLst/>
              <a:ahLst/>
              <a:cxnLst/>
              <a:rect l="l" t="t" r="r" b="b"/>
              <a:pathLst>
                <a:path w="741679" h="1270">
                  <a:moveTo>
                    <a:pt x="-2381" y="379"/>
                  </a:moveTo>
                  <a:lnTo>
                    <a:pt x="743915" y="379"/>
                  </a:lnTo>
                </a:path>
              </a:pathLst>
            </a:custGeom>
            <a:ln w="552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4814316" y="3194084"/>
              <a:ext cx="818515" cy="233679"/>
            </a:xfrm>
            <a:custGeom>
              <a:avLst/>
              <a:gdLst/>
              <a:ahLst/>
              <a:cxnLst/>
              <a:rect l="l" t="t" r="r" b="b"/>
              <a:pathLst>
                <a:path w="818514" h="233679">
                  <a:moveTo>
                    <a:pt x="27774" y="233677"/>
                  </a:moveTo>
                  <a:lnTo>
                    <a:pt x="25396" y="233212"/>
                  </a:lnTo>
                  <a:lnTo>
                    <a:pt x="23375" y="231864"/>
                  </a:lnTo>
                </a:path>
                <a:path w="818514" h="233679">
                  <a:moveTo>
                    <a:pt x="14134" y="225701"/>
                  </a:moveTo>
                  <a:lnTo>
                    <a:pt x="12096" y="224342"/>
                  </a:lnTo>
                  <a:lnTo>
                    <a:pt x="11639" y="223656"/>
                  </a:lnTo>
                </a:path>
                <a:path w="818514" h="233679">
                  <a:moveTo>
                    <a:pt x="10668" y="222200"/>
                  </a:moveTo>
                  <a:lnTo>
                    <a:pt x="10189" y="221482"/>
                  </a:lnTo>
                </a:path>
                <a:path w="818514" h="233679">
                  <a:moveTo>
                    <a:pt x="4572" y="213060"/>
                  </a:moveTo>
                  <a:lnTo>
                    <a:pt x="4409" y="212817"/>
                  </a:lnTo>
                </a:path>
                <a:path w="818514" h="233679">
                  <a:moveTo>
                    <a:pt x="3810" y="211918"/>
                  </a:moveTo>
                  <a:lnTo>
                    <a:pt x="3393" y="211293"/>
                  </a:lnTo>
                </a:path>
                <a:path w="818514" h="233679">
                  <a:moveTo>
                    <a:pt x="3048" y="210129"/>
                  </a:moveTo>
                  <a:lnTo>
                    <a:pt x="2977" y="209769"/>
                  </a:lnTo>
                </a:path>
                <a:path w="818514" h="233679">
                  <a:moveTo>
                    <a:pt x="0" y="194529"/>
                  </a:moveTo>
                  <a:lnTo>
                    <a:pt x="0" y="194529"/>
                  </a:lnTo>
                  <a:lnTo>
                    <a:pt x="0" y="28413"/>
                  </a:lnTo>
                </a:path>
                <a:path w="818514" h="233679">
                  <a:moveTo>
                    <a:pt x="810006" y="0"/>
                  </a:moveTo>
                  <a:lnTo>
                    <a:pt x="810155" y="219"/>
                  </a:lnTo>
                </a:path>
                <a:path w="818514" h="233679">
                  <a:moveTo>
                    <a:pt x="816864" y="10079"/>
                  </a:moveTo>
                  <a:lnTo>
                    <a:pt x="816895" y="10125"/>
                  </a:lnTo>
                </a:path>
                <a:path w="818514" h="233679">
                  <a:moveTo>
                    <a:pt x="817626" y="11199"/>
                  </a:moveTo>
                  <a:lnTo>
                    <a:pt x="817932" y="11649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5635000" y="3222372"/>
              <a:ext cx="1270" cy="170180"/>
            </a:xfrm>
            <a:custGeom>
              <a:avLst/>
              <a:gdLst/>
              <a:ahLst/>
              <a:cxnLst/>
              <a:rect l="l" t="t" r="r" b="b"/>
              <a:pathLst>
                <a:path w="1270" h="170179">
                  <a:moveTo>
                    <a:pt x="375" y="-2381"/>
                  </a:moveTo>
                  <a:lnTo>
                    <a:pt x="375" y="172346"/>
                  </a:lnTo>
                </a:path>
              </a:pathLst>
            </a:custGeom>
            <a:ln w="551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5606085" y="3399853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397" y="0"/>
                  </a:moveTo>
                  <a:lnTo>
                    <a:pt x="26332" y="5274"/>
                  </a:lnTo>
                  <a:lnTo>
                    <a:pt x="25488" y="6515"/>
                  </a:lnTo>
                </a:path>
                <a:path w="27939" h="28575">
                  <a:moveTo>
                    <a:pt x="18090" y="17388"/>
                  </a:moveTo>
                  <a:lnTo>
                    <a:pt x="17284" y="18573"/>
                  </a:lnTo>
                  <a:lnTo>
                    <a:pt x="13672" y="20975"/>
                  </a:lnTo>
                </a:path>
                <a:path w="27939" h="28575">
                  <a:moveTo>
                    <a:pt x="6731" y="25593"/>
                  </a:moveTo>
                  <a:lnTo>
                    <a:pt x="3949" y="27443"/>
                  </a:lnTo>
                  <a:lnTo>
                    <a:pt x="0" y="2823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4814316" y="3180588"/>
              <a:ext cx="821436" cy="24993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814316" y="3180588"/>
              <a:ext cx="821690" cy="250190"/>
            </a:xfrm>
            <a:custGeom>
              <a:avLst/>
              <a:gdLst/>
              <a:ahLst/>
              <a:cxnLst/>
              <a:rect l="l" t="t" r="r" b="b"/>
              <a:pathLst>
                <a:path w="821689" h="250189">
                  <a:moveTo>
                    <a:pt x="0" y="41909"/>
                  </a:moveTo>
                  <a:lnTo>
                    <a:pt x="3226" y="25396"/>
                  </a:lnTo>
                  <a:lnTo>
                    <a:pt x="12096" y="12096"/>
                  </a:lnTo>
                  <a:lnTo>
                    <a:pt x="25396" y="3226"/>
                  </a:lnTo>
                  <a:lnTo>
                    <a:pt x="41910" y="0"/>
                  </a:lnTo>
                  <a:lnTo>
                    <a:pt x="779526" y="0"/>
                  </a:lnTo>
                  <a:lnTo>
                    <a:pt x="795718" y="3226"/>
                  </a:lnTo>
                  <a:lnTo>
                    <a:pt x="809053" y="12096"/>
                  </a:lnTo>
                  <a:lnTo>
                    <a:pt x="818102" y="25396"/>
                  </a:lnTo>
                  <a:lnTo>
                    <a:pt x="821436" y="41909"/>
                  </a:lnTo>
                  <a:lnTo>
                    <a:pt x="821436" y="208025"/>
                  </a:lnTo>
                  <a:lnTo>
                    <a:pt x="818102" y="224539"/>
                  </a:lnTo>
                  <a:lnTo>
                    <a:pt x="809053" y="237839"/>
                  </a:lnTo>
                  <a:lnTo>
                    <a:pt x="795718" y="246709"/>
                  </a:lnTo>
                  <a:lnTo>
                    <a:pt x="779526" y="249935"/>
                  </a:lnTo>
                  <a:lnTo>
                    <a:pt x="41910" y="249935"/>
                  </a:lnTo>
                  <a:lnTo>
                    <a:pt x="25396" y="246709"/>
                  </a:lnTo>
                  <a:lnTo>
                    <a:pt x="12096" y="237839"/>
                  </a:lnTo>
                  <a:lnTo>
                    <a:pt x="3226" y="224539"/>
                  </a:lnTo>
                  <a:lnTo>
                    <a:pt x="0" y="208025"/>
                  </a:lnTo>
                  <a:lnTo>
                    <a:pt x="0" y="41909"/>
                  </a:lnTo>
                  <a:close/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0" name="object 140"/>
          <p:cNvSpPr txBox="1"/>
          <p:nvPr/>
        </p:nvSpPr>
        <p:spPr>
          <a:xfrm>
            <a:off x="4383785" y="2575814"/>
            <a:ext cx="1248410" cy="9664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4990">
              <a:lnSpc>
                <a:spcPts val="94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新技术攻关</a:t>
            </a:r>
            <a:endParaRPr sz="900">
              <a:latin typeface="Noto Sans Mono CJK HK"/>
              <a:cs typeface="Noto Sans Mono CJK HK"/>
            </a:endParaRPr>
          </a:p>
          <a:p>
            <a:pPr marL="38100">
              <a:lnSpc>
                <a:spcPts val="1540"/>
              </a:lnSpc>
              <a:tabLst>
                <a:tab pos="471805" algn="l"/>
                <a:tab pos="1209675" algn="l"/>
              </a:tabLst>
            </a:pPr>
            <a:r>
              <a:rPr dirty="0" sz="1400" spc="-5">
                <a:solidFill>
                  <a:srgbClr val="FFFFFF"/>
                </a:solidFill>
                <a:latin typeface="Noto Sans Mono CJK HK"/>
                <a:cs typeface="Noto Sans Mono CJK HK"/>
              </a:rPr>
              <a:t>市	</a:t>
            </a:r>
            <a:r>
              <a:rPr dirty="0" u="sng" sz="1400" spc="-10">
                <a:solidFill>
                  <a:srgbClr val="FFFFFF"/>
                </a:solidFill>
                <a:uFill>
                  <a:solidFill>
                    <a:srgbClr val="BD4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5">
                <a:solidFill>
                  <a:srgbClr val="FFFFFF"/>
                </a:solidFill>
                <a:uFill>
                  <a:solidFill>
                    <a:srgbClr val="BD4A47"/>
                  </a:solidFill>
                </a:uFill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Noto Sans Mono CJK HK"/>
                <a:cs typeface="Noto Sans Mono CJK HK"/>
              </a:rPr>
              <a:t>场</a:t>
            </a:r>
            <a:endParaRPr sz="1400">
              <a:latin typeface="Noto Sans Mono CJK HK"/>
              <a:cs typeface="Noto Sans Mono CJK HK"/>
            </a:endParaRPr>
          </a:p>
          <a:p>
            <a:pPr marL="38100">
              <a:lnSpc>
                <a:spcPts val="1420"/>
              </a:lnSpc>
              <a:spcBef>
                <a:spcPts val="405"/>
              </a:spcBef>
              <a:tabLst>
                <a:tab pos="554990" algn="l"/>
              </a:tabLst>
            </a:pPr>
            <a:r>
              <a:rPr dirty="0" baseline="15873" sz="2100" spc="-7">
                <a:solidFill>
                  <a:srgbClr val="FFFFFF"/>
                </a:solidFill>
                <a:latin typeface="Noto Sans Mono CJK HK"/>
                <a:cs typeface="Noto Sans Mono CJK HK"/>
              </a:rPr>
              <a:t>需	</a:t>
            </a:r>
            <a:r>
              <a:rPr dirty="0" sz="900">
                <a:latin typeface="Noto Sans Mono CJK HK"/>
                <a:cs typeface="Noto Sans Mono CJK HK"/>
              </a:rPr>
              <a:t>新项目投资</a:t>
            </a:r>
            <a:endParaRPr sz="900">
              <a:latin typeface="Noto Sans Mono CJK HK"/>
              <a:cs typeface="Noto Sans Mono CJK HK"/>
            </a:endParaRPr>
          </a:p>
          <a:p>
            <a:pPr marL="38100">
              <a:lnSpc>
                <a:spcPts val="1420"/>
              </a:lnSpc>
              <a:tabLst>
                <a:tab pos="452755" algn="l"/>
                <a:tab pos="1209675" algn="l"/>
              </a:tabLst>
            </a:pPr>
            <a:r>
              <a:rPr dirty="0" sz="1400" spc="-5">
                <a:solidFill>
                  <a:srgbClr val="FFFFFF"/>
                </a:solidFill>
                <a:latin typeface="Noto Sans Mono CJK HK"/>
                <a:cs typeface="Noto Sans Mono CJK HK"/>
              </a:rPr>
              <a:t>求	</a:t>
            </a:r>
            <a:r>
              <a:rPr dirty="0" u="sng" sz="1400" spc="-204">
                <a:solidFill>
                  <a:srgbClr val="FFFFFF"/>
                </a:solidFill>
                <a:uFill>
                  <a:solidFill>
                    <a:srgbClr val="BD4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5">
                <a:solidFill>
                  <a:srgbClr val="FFFFFF"/>
                </a:solidFill>
                <a:uFill>
                  <a:solidFill>
                    <a:srgbClr val="BD4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FFFFFF"/>
                </a:solidFill>
                <a:uFill>
                  <a:solidFill>
                    <a:srgbClr val="BD4A47"/>
                  </a:solidFill>
                </a:uFill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4811776" y="4142740"/>
            <a:ext cx="827405" cy="255904"/>
            <a:chOff x="4811776" y="4142740"/>
            <a:chExt cx="827405" cy="255904"/>
          </a:xfrm>
        </p:grpSpPr>
        <p:sp>
          <p:nvSpPr>
            <p:cNvPr id="142" name="object 142"/>
            <p:cNvSpPr/>
            <p:nvPr/>
          </p:nvSpPr>
          <p:spPr>
            <a:xfrm>
              <a:off x="4814316" y="418642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4852454" y="4394454"/>
              <a:ext cx="741680" cy="1270"/>
            </a:xfrm>
            <a:custGeom>
              <a:avLst/>
              <a:gdLst/>
              <a:ahLst/>
              <a:cxnLst/>
              <a:rect l="l" t="t" r="r" b="b"/>
              <a:pathLst>
                <a:path w="741679" h="1270">
                  <a:moveTo>
                    <a:pt x="-2381" y="380"/>
                  </a:moveTo>
                  <a:lnTo>
                    <a:pt x="743792" y="380"/>
                  </a:lnTo>
                </a:path>
              </a:pathLst>
            </a:custGeom>
            <a:ln w="552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4814316" y="4169666"/>
              <a:ext cx="818515" cy="222885"/>
            </a:xfrm>
            <a:custGeom>
              <a:avLst/>
              <a:gdLst/>
              <a:ahLst/>
              <a:cxnLst/>
              <a:rect l="l" t="t" r="r" b="b"/>
              <a:pathLst>
                <a:path w="818514" h="222885">
                  <a:moveTo>
                    <a:pt x="28498" y="222841"/>
                  </a:moveTo>
                  <a:lnTo>
                    <a:pt x="25396" y="222215"/>
                  </a:lnTo>
                  <a:lnTo>
                    <a:pt x="22751" y="220415"/>
                  </a:lnTo>
                </a:path>
                <a:path w="818514" h="222885">
                  <a:moveTo>
                    <a:pt x="14180" y="214584"/>
                  </a:moveTo>
                  <a:lnTo>
                    <a:pt x="12096" y="213166"/>
                  </a:lnTo>
                  <a:lnTo>
                    <a:pt x="10772" y="211175"/>
                  </a:lnTo>
                </a:path>
                <a:path w="818514" h="222885">
                  <a:moveTo>
                    <a:pt x="3810" y="200709"/>
                  </a:moveTo>
                  <a:lnTo>
                    <a:pt x="3606" y="200403"/>
                  </a:lnTo>
                </a:path>
                <a:path w="818514" h="222885">
                  <a:moveTo>
                    <a:pt x="3048" y="198936"/>
                  </a:moveTo>
                  <a:lnTo>
                    <a:pt x="2884" y="198117"/>
                  </a:lnTo>
                </a:path>
                <a:path w="818514" h="222885">
                  <a:moveTo>
                    <a:pt x="0" y="183640"/>
                  </a:moveTo>
                  <a:lnTo>
                    <a:pt x="0" y="183639"/>
                  </a:lnTo>
                  <a:lnTo>
                    <a:pt x="0" y="16761"/>
                  </a:lnTo>
                </a:path>
                <a:path w="818514" h="222885">
                  <a:moveTo>
                    <a:pt x="817626" y="0"/>
                  </a:moveTo>
                  <a:lnTo>
                    <a:pt x="818102" y="687"/>
                  </a:lnTo>
                  <a:lnTo>
                    <a:pt x="818117" y="759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5632704" y="41717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2381" y="108"/>
                  </a:moveTo>
                  <a:lnTo>
                    <a:pt x="2426" y="108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5634997" y="4186320"/>
              <a:ext cx="1270" cy="170815"/>
            </a:xfrm>
            <a:custGeom>
              <a:avLst/>
              <a:gdLst/>
              <a:ahLst/>
              <a:cxnLst/>
              <a:rect l="l" t="t" r="r" b="b"/>
              <a:pathLst>
                <a:path w="1270" h="170814">
                  <a:moveTo>
                    <a:pt x="377" y="-2381"/>
                  </a:moveTo>
                  <a:lnTo>
                    <a:pt x="377" y="173032"/>
                  </a:lnTo>
                </a:path>
              </a:pathLst>
            </a:custGeom>
            <a:ln w="5517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5605076" y="4363137"/>
              <a:ext cx="29209" cy="29845"/>
            </a:xfrm>
            <a:custGeom>
              <a:avLst/>
              <a:gdLst/>
              <a:ahLst/>
              <a:cxnLst/>
              <a:rect l="l" t="t" r="r" b="b"/>
              <a:pathLst>
                <a:path w="29210" h="29845">
                  <a:moveTo>
                    <a:pt x="28651" y="0"/>
                  </a:moveTo>
                  <a:lnTo>
                    <a:pt x="27342" y="6361"/>
                  </a:lnTo>
                  <a:lnTo>
                    <a:pt x="26531" y="7556"/>
                  </a:lnTo>
                </a:path>
                <a:path w="29210" h="29845">
                  <a:moveTo>
                    <a:pt x="19085" y="18528"/>
                  </a:moveTo>
                  <a:lnTo>
                    <a:pt x="18293" y="19696"/>
                  </a:lnTo>
                  <a:lnTo>
                    <a:pt x="14288" y="22413"/>
                  </a:lnTo>
                </a:path>
                <a:path w="29210" h="29845">
                  <a:moveTo>
                    <a:pt x="7782" y="26828"/>
                  </a:moveTo>
                  <a:lnTo>
                    <a:pt x="4958" y="28744"/>
                  </a:lnTo>
                  <a:lnTo>
                    <a:pt x="0" y="29765"/>
                  </a:lnTo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4814316" y="4145280"/>
              <a:ext cx="821436" cy="2499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4814316" y="4145280"/>
              <a:ext cx="821690" cy="250190"/>
            </a:xfrm>
            <a:custGeom>
              <a:avLst/>
              <a:gdLst/>
              <a:ahLst/>
              <a:cxnLst/>
              <a:rect l="l" t="t" r="r" b="b"/>
              <a:pathLst>
                <a:path w="821689" h="250189">
                  <a:moveTo>
                    <a:pt x="0" y="41148"/>
                  </a:moveTo>
                  <a:lnTo>
                    <a:pt x="3226" y="25074"/>
                  </a:lnTo>
                  <a:lnTo>
                    <a:pt x="12096" y="12001"/>
                  </a:lnTo>
                  <a:lnTo>
                    <a:pt x="25396" y="3214"/>
                  </a:lnTo>
                  <a:lnTo>
                    <a:pt x="41910" y="0"/>
                  </a:lnTo>
                  <a:lnTo>
                    <a:pt x="779526" y="0"/>
                  </a:lnTo>
                  <a:lnTo>
                    <a:pt x="795718" y="3214"/>
                  </a:lnTo>
                  <a:lnTo>
                    <a:pt x="809053" y="12001"/>
                  </a:lnTo>
                  <a:lnTo>
                    <a:pt x="818102" y="25074"/>
                  </a:lnTo>
                  <a:lnTo>
                    <a:pt x="821436" y="41148"/>
                  </a:lnTo>
                  <a:lnTo>
                    <a:pt x="821436" y="208026"/>
                  </a:lnTo>
                  <a:lnTo>
                    <a:pt x="818102" y="224218"/>
                  </a:lnTo>
                  <a:lnTo>
                    <a:pt x="809053" y="237553"/>
                  </a:lnTo>
                  <a:lnTo>
                    <a:pt x="795718" y="246602"/>
                  </a:lnTo>
                  <a:lnTo>
                    <a:pt x="779526" y="249936"/>
                  </a:lnTo>
                  <a:lnTo>
                    <a:pt x="41910" y="249936"/>
                  </a:lnTo>
                  <a:lnTo>
                    <a:pt x="25396" y="246602"/>
                  </a:lnTo>
                  <a:lnTo>
                    <a:pt x="12096" y="237553"/>
                  </a:lnTo>
                  <a:lnTo>
                    <a:pt x="3226" y="224218"/>
                  </a:lnTo>
                  <a:lnTo>
                    <a:pt x="0" y="208026"/>
                  </a:lnTo>
                  <a:lnTo>
                    <a:pt x="0" y="41148"/>
                  </a:lnTo>
                  <a:close/>
                </a:path>
              </a:pathLst>
            </a:custGeom>
            <a:ln w="476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0" name="object 150"/>
          <p:cNvSpPr txBox="1"/>
          <p:nvPr/>
        </p:nvSpPr>
        <p:spPr>
          <a:xfrm>
            <a:off x="4869434" y="4183634"/>
            <a:ext cx="711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Noto Sans Mono CJK HK"/>
                <a:cs typeface="Noto Sans Mono CJK HK"/>
              </a:rPr>
              <a:t>国际市场开拓</a:t>
            </a:r>
            <a:endParaRPr sz="900">
              <a:latin typeface="Noto Sans Mono CJK HK"/>
              <a:cs typeface="Noto Sans Mono CJK HK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4714494" y="3430523"/>
            <a:ext cx="106680" cy="840105"/>
          </a:xfrm>
          <a:custGeom>
            <a:avLst/>
            <a:gdLst/>
            <a:ahLst/>
            <a:cxnLst/>
            <a:rect l="l" t="t" r="r" b="b"/>
            <a:pathLst>
              <a:path w="106679" h="840104">
                <a:moveTo>
                  <a:pt x="30612" y="28301"/>
                </a:moveTo>
                <a:lnTo>
                  <a:pt x="24391" y="41186"/>
                </a:lnTo>
                <a:lnTo>
                  <a:pt x="92963" y="839724"/>
                </a:lnTo>
                <a:lnTo>
                  <a:pt x="106679" y="838962"/>
                </a:lnTo>
                <a:lnTo>
                  <a:pt x="38812" y="40047"/>
                </a:lnTo>
                <a:lnTo>
                  <a:pt x="30612" y="28301"/>
                </a:lnTo>
                <a:close/>
              </a:path>
              <a:path w="106679" h="840104">
                <a:moveTo>
                  <a:pt x="28193" y="0"/>
                </a:moveTo>
                <a:lnTo>
                  <a:pt x="1523" y="55626"/>
                </a:lnTo>
                <a:lnTo>
                  <a:pt x="0" y="59436"/>
                </a:lnTo>
                <a:lnTo>
                  <a:pt x="1523" y="64008"/>
                </a:lnTo>
                <a:lnTo>
                  <a:pt x="5333" y="65532"/>
                </a:lnTo>
                <a:lnTo>
                  <a:pt x="8381" y="67056"/>
                </a:lnTo>
                <a:lnTo>
                  <a:pt x="12953" y="65532"/>
                </a:lnTo>
                <a:lnTo>
                  <a:pt x="14477" y="61722"/>
                </a:lnTo>
                <a:lnTo>
                  <a:pt x="24391" y="41186"/>
                </a:lnTo>
                <a:lnTo>
                  <a:pt x="22097" y="14478"/>
                </a:lnTo>
                <a:lnTo>
                  <a:pt x="36575" y="13715"/>
                </a:lnTo>
                <a:lnTo>
                  <a:pt x="37961" y="13715"/>
                </a:lnTo>
                <a:lnTo>
                  <a:pt x="28193" y="0"/>
                </a:lnTo>
                <a:close/>
              </a:path>
              <a:path w="106679" h="840104">
                <a:moveTo>
                  <a:pt x="37961" y="13715"/>
                </a:moveTo>
                <a:lnTo>
                  <a:pt x="36575" y="13715"/>
                </a:lnTo>
                <a:lnTo>
                  <a:pt x="38812" y="40047"/>
                </a:lnTo>
                <a:lnTo>
                  <a:pt x="51815" y="58674"/>
                </a:lnTo>
                <a:lnTo>
                  <a:pt x="54101" y="61722"/>
                </a:lnTo>
                <a:lnTo>
                  <a:pt x="58673" y="62484"/>
                </a:lnTo>
                <a:lnTo>
                  <a:pt x="62483" y="60960"/>
                </a:lnTo>
                <a:lnTo>
                  <a:pt x="65531" y="58674"/>
                </a:lnTo>
                <a:lnTo>
                  <a:pt x="66293" y="54102"/>
                </a:lnTo>
                <a:lnTo>
                  <a:pt x="64007" y="50292"/>
                </a:lnTo>
                <a:lnTo>
                  <a:pt x="37961" y="13715"/>
                </a:lnTo>
                <a:close/>
              </a:path>
              <a:path w="106679" h="840104">
                <a:moveTo>
                  <a:pt x="36575" y="13715"/>
                </a:moveTo>
                <a:lnTo>
                  <a:pt x="22097" y="14478"/>
                </a:lnTo>
                <a:lnTo>
                  <a:pt x="24391" y="41186"/>
                </a:lnTo>
                <a:lnTo>
                  <a:pt x="30612" y="28301"/>
                </a:lnTo>
                <a:lnTo>
                  <a:pt x="23621" y="18287"/>
                </a:lnTo>
                <a:lnTo>
                  <a:pt x="35813" y="17526"/>
                </a:lnTo>
                <a:lnTo>
                  <a:pt x="36899" y="17526"/>
                </a:lnTo>
                <a:lnTo>
                  <a:pt x="36575" y="13715"/>
                </a:lnTo>
                <a:close/>
              </a:path>
              <a:path w="106679" h="840104">
                <a:moveTo>
                  <a:pt x="36899" y="17526"/>
                </a:moveTo>
                <a:lnTo>
                  <a:pt x="35813" y="17526"/>
                </a:lnTo>
                <a:lnTo>
                  <a:pt x="30612" y="28301"/>
                </a:lnTo>
                <a:lnTo>
                  <a:pt x="38812" y="40047"/>
                </a:lnTo>
                <a:lnTo>
                  <a:pt x="36899" y="17526"/>
                </a:lnTo>
                <a:close/>
              </a:path>
              <a:path w="106679" h="840104">
                <a:moveTo>
                  <a:pt x="35813" y="17526"/>
                </a:moveTo>
                <a:lnTo>
                  <a:pt x="23621" y="18287"/>
                </a:lnTo>
                <a:lnTo>
                  <a:pt x="30612" y="28301"/>
                </a:lnTo>
                <a:lnTo>
                  <a:pt x="35813" y="17526"/>
                </a:lnTo>
                <a:close/>
              </a:path>
            </a:pathLst>
          </a:custGeom>
          <a:solidFill>
            <a:srgbClr val="CF21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 txBox="1"/>
          <p:nvPr/>
        </p:nvSpPr>
        <p:spPr>
          <a:xfrm>
            <a:off x="2525522" y="2148332"/>
            <a:ext cx="215836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0032CC"/>
                </a:solidFill>
                <a:latin typeface="Noto Sans CJK HK"/>
                <a:cs typeface="Noto Sans CJK HK"/>
              </a:rPr>
              <a:t>科技成果转化需要系统服务</a:t>
            </a:r>
            <a:endParaRPr sz="1400">
              <a:latin typeface="Noto Sans CJK HK"/>
              <a:cs typeface="Noto Sans CJK HK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2646807" y="2710433"/>
            <a:ext cx="1630680" cy="1489710"/>
            <a:chOff x="2646807" y="2710433"/>
            <a:chExt cx="1630680" cy="1489710"/>
          </a:xfrm>
        </p:grpSpPr>
        <p:sp>
          <p:nvSpPr>
            <p:cNvPr id="154" name="object 154"/>
            <p:cNvSpPr/>
            <p:nvPr/>
          </p:nvSpPr>
          <p:spPr>
            <a:xfrm>
              <a:off x="3051048" y="2710433"/>
              <a:ext cx="1226058" cy="22479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2656332" y="3741419"/>
              <a:ext cx="330200" cy="125095"/>
            </a:xfrm>
            <a:custGeom>
              <a:avLst/>
              <a:gdLst/>
              <a:ahLst/>
              <a:cxnLst/>
              <a:rect l="l" t="t" r="r" b="b"/>
              <a:pathLst>
                <a:path w="330200" h="125095">
                  <a:moveTo>
                    <a:pt x="329945" y="124968"/>
                  </a:moveTo>
                  <a:lnTo>
                    <a:pt x="0" y="1249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2656332" y="3741419"/>
              <a:ext cx="330200" cy="125095"/>
            </a:xfrm>
            <a:custGeom>
              <a:avLst/>
              <a:gdLst/>
              <a:ahLst/>
              <a:cxnLst/>
              <a:rect l="l" t="t" r="r" b="b"/>
              <a:pathLst>
                <a:path w="330200" h="125095">
                  <a:moveTo>
                    <a:pt x="329945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329945" y="124968"/>
                  </a:lnTo>
                  <a:lnTo>
                    <a:pt x="329945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2656332" y="3902201"/>
              <a:ext cx="330200" cy="125095"/>
            </a:xfrm>
            <a:custGeom>
              <a:avLst/>
              <a:gdLst/>
              <a:ahLst/>
              <a:cxnLst/>
              <a:rect l="l" t="t" r="r" b="b"/>
              <a:pathLst>
                <a:path w="330200" h="125095">
                  <a:moveTo>
                    <a:pt x="329945" y="124968"/>
                  </a:moveTo>
                  <a:lnTo>
                    <a:pt x="0" y="1249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2656332" y="3902201"/>
              <a:ext cx="330200" cy="125095"/>
            </a:xfrm>
            <a:custGeom>
              <a:avLst/>
              <a:gdLst/>
              <a:ahLst/>
              <a:cxnLst/>
              <a:rect l="l" t="t" r="r" b="b"/>
              <a:pathLst>
                <a:path w="330200" h="125095">
                  <a:moveTo>
                    <a:pt x="329945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329945" y="124968"/>
                  </a:lnTo>
                  <a:lnTo>
                    <a:pt x="329945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2656332" y="4065269"/>
              <a:ext cx="330200" cy="125095"/>
            </a:xfrm>
            <a:custGeom>
              <a:avLst/>
              <a:gdLst/>
              <a:ahLst/>
              <a:cxnLst/>
              <a:rect l="l" t="t" r="r" b="b"/>
              <a:pathLst>
                <a:path w="330200" h="125095">
                  <a:moveTo>
                    <a:pt x="329945" y="124968"/>
                  </a:moveTo>
                  <a:lnTo>
                    <a:pt x="0" y="1249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2656332" y="4065269"/>
              <a:ext cx="330200" cy="125095"/>
            </a:xfrm>
            <a:custGeom>
              <a:avLst/>
              <a:gdLst/>
              <a:ahLst/>
              <a:cxnLst/>
              <a:rect l="l" t="t" r="r" b="b"/>
              <a:pathLst>
                <a:path w="330200" h="125095">
                  <a:moveTo>
                    <a:pt x="329945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329945" y="124968"/>
                  </a:lnTo>
                  <a:lnTo>
                    <a:pt x="329945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61" name="object 161"/>
          <p:cNvGraphicFramePr>
            <a:graphicFrameLocks noGrp="1"/>
          </p:cNvGraphicFramePr>
          <p:nvPr/>
        </p:nvGraphicFramePr>
        <p:xfrm>
          <a:off x="2646807" y="3568827"/>
          <a:ext cx="358775" cy="631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/>
              </a:tblGrid>
              <a:tr h="144018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dirty="0" sz="900">
                          <a:latin typeface="Noto Sans Mono CJK HK"/>
                          <a:cs typeface="Noto Sans Mono CJK HK"/>
                        </a:rPr>
                        <a:t>收集</a:t>
                      </a:r>
                      <a:endParaRPr sz="900">
                        <a:latin typeface="Noto Sans Mono CJK HK"/>
                        <a:cs typeface="Noto Sans Mono CJK HK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AABC5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>
                          <a:latin typeface="Noto Sans Mono CJK HK"/>
                          <a:cs typeface="Noto Sans Mono CJK HK"/>
                        </a:rPr>
                        <a:t>挖掘</a:t>
                      </a:r>
                      <a:endParaRPr sz="900">
                        <a:latin typeface="Noto Sans Mono CJK HK"/>
                        <a:cs typeface="Noto Sans Mono CJK HK"/>
                      </a:endParaRPr>
                    </a:p>
                  </a:txBody>
                  <a:tcPr marL="0" marR="0" marB="0" marT="76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900">
                          <a:latin typeface="Noto Sans Mono CJK HK"/>
                          <a:cs typeface="Noto Sans Mono CJK HK"/>
                        </a:rPr>
                        <a:t>管理</a:t>
                      </a:r>
                      <a:endParaRPr sz="900">
                        <a:latin typeface="Noto Sans Mono CJK HK"/>
                        <a:cs typeface="Noto Sans Mono CJK HK"/>
                      </a:endParaRPr>
                    </a:p>
                  </a:txBody>
                  <a:tcPr marL="0" marR="0" marB="0" marT="63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44018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  <a:spcBef>
                          <a:spcPts val="60"/>
                        </a:spcBef>
                      </a:pPr>
                      <a:r>
                        <a:rPr dirty="0" sz="900">
                          <a:latin typeface="Noto Sans Mono CJK HK"/>
                          <a:cs typeface="Noto Sans Mono CJK HK"/>
                        </a:rPr>
                        <a:t>过滤</a:t>
                      </a:r>
                      <a:endParaRPr sz="900">
                        <a:latin typeface="Noto Sans Mono CJK HK"/>
                        <a:cs typeface="Noto Sans Mono CJK HK"/>
                      </a:endParaRPr>
                    </a:p>
                  </a:txBody>
                  <a:tcPr marL="0" marR="0" marB="0" marT="76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62" name="object 162"/>
          <p:cNvGrpSpPr/>
          <p:nvPr/>
        </p:nvGrpSpPr>
        <p:grpSpPr>
          <a:xfrm>
            <a:off x="4344542" y="3568827"/>
            <a:ext cx="349885" cy="631190"/>
            <a:chOff x="4344542" y="3568827"/>
            <a:chExt cx="349885" cy="631190"/>
          </a:xfrm>
        </p:grpSpPr>
        <p:sp>
          <p:nvSpPr>
            <p:cNvPr id="163" name="object 163"/>
            <p:cNvSpPr/>
            <p:nvPr/>
          </p:nvSpPr>
          <p:spPr>
            <a:xfrm>
              <a:off x="4354067" y="3578352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330708" y="124968"/>
                  </a:moveTo>
                  <a:lnTo>
                    <a:pt x="0" y="1249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4354067" y="3578352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330708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330708" y="12496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4354067" y="3578352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0" y="0"/>
                  </a:moveTo>
                  <a:lnTo>
                    <a:pt x="330708" y="0"/>
                  </a:lnTo>
                  <a:lnTo>
                    <a:pt x="330708" y="124968"/>
                  </a:lnTo>
                  <a:lnTo>
                    <a:pt x="0" y="1249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4354067" y="3741420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330708" y="124968"/>
                  </a:moveTo>
                  <a:lnTo>
                    <a:pt x="0" y="1249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4354067" y="3741420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330708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330708" y="12496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354067" y="3741420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0" y="0"/>
                  </a:moveTo>
                  <a:lnTo>
                    <a:pt x="330708" y="0"/>
                  </a:lnTo>
                  <a:lnTo>
                    <a:pt x="330708" y="124968"/>
                  </a:lnTo>
                  <a:lnTo>
                    <a:pt x="0" y="1249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4354067" y="3902202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330708" y="124968"/>
                  </a:moveTo>
                  <a:lnTo>
                    <a:pt x="0" y="1249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4354067" y="3902202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330708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330708" y="12496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4354067" y="3902202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0" y="0"/>
                  </a:moveTo>
                  <a:lnTo>
                    <a:pt x="330708" y="0"/>
                  </a:lnTo>
                  <a:lnTo>
                    <a:pt x="330708" y="124968"/>
                  </a:lnTo>
                  <a:lnTo>
                    <a:pt x="0" y="1249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4354067" y="4065270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330708" y="124968"/>
                  </a:moveTo>
                  <a:lnTo>
                    <a:pt x="0" y="1249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4354067" y="4065270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330708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330708" y="124968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4354067" y="4065270"/>
              <a:ext cx="330835" cy="125095"/>
            </a:xfrm>
            <a:custGeom>
              <a:avLst/>
              <a:gdLst/>
              <a:ahLst/>
              <a:cxnLst/>
              <a:rect l="l" t="t" r="r" b="b"/>
              <a:pathLst>
                <a:path w="330835" h="125095">
                  <a:moveTo>
                    <a:pt x="0" y="0"/>
                  </a:moveTo>
                  <a:lnTo>
                    <a:pt x="330708" y="0"/>
                  </a:lnTo>
                  <a:lnTo>
                    <a:pt x="330708" y="124968"/>
                  </a:lnTo>
                  <a:lnTo>
                    <a:pt x="0" y="1249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75" name="object 175"/>
          <p:cNvGraphicFramePr>
            <a:graphicFrameLocks noGrp="1"/>
          </p:cNvGraphicFramePr>
          <p:nvPr/>
        </p:nvGraphicFramePr>
        <p:xfrm>
          <a:off x="4349305" y="3568827"/>
          <a:ext cx="349885" cy="626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"/>
              </a:tblGrid>
              <a:tr h="163068"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dirty="0" sz="900">
                          <a:latin typeface="Noto Sans Mono CJK HK"/>
                          <a:cs typeface="Noto Sans Mono CJK HK"/>
                        </a:rPr>
                        <a:t>收集</a:t>
                      </a:r>
                      <a:endParaRPr sz="900">
                        <a:latin typeface="Noto Sans Mono CJK HK"/>
                        <a:cs typeface="Noto Sans Mono CJK HK"/>
                      </a:endParaRPr>
                    </a:p>
                  </a:txBody>
                  <a:tcPr marL="0" marR="0" marB="0" marT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0781"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</a:pPr>
                      <a:r>
                        <a:rPr dirty="0" sz="900">
                          <a:latin typeface="Noto Sans Mono CJK HK"/>
                          <a:cs typeface="Noto Sans Mono CJK HK"/>
                        </a:rPr>
                        <a:t>挖掘</a:t>
                      </a:r>
                      <a:endParaRPr sz="900">
                        <a:latin typeface="Noto Sans Mono CJK HK"/>
                        <a:cs typeface="Noto Sans Mono CJK HK"/>
                      </a:endParaRPr>
                    </a:p>
                  </a:txBody>
                  <a:tcPr marL="0" marR="0" marB="0" marT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dirty="0" sz="900">
                          <a:latin typeface="Noto Sans Mono CJK HK"/>
                          <a:cs typeface="Noto Sans Mono CJK HK"/>
                        </a:rPr>
                        <a:t>管理</a:t>
                      </a:r>
                      <a:endParaRPr sz="900">
                        <a:latin typeface="Noto Sans Mono CJK HK"/>
                        <a:cs typeface="Noto Sans Mono CJK HK"/>
                      </a:endParaRPr>
                    </a:p>
                  </a:txBody>
                  <a:tcPr marL="0" marR="0" marB="0" marT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9730"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900">
                          <a:latin typeface="Noto Sans Mono CJK HK"/>
                          <a:cs typeface="Noto Sans Mono CJK HK"/>
                        </a:rPr>
                        <a:t>过滤</a:t>
                      </a:r>
                      <a:endParaRPr sz="900">
                        <a:latin typeface="Noto Sans Mono CJK HK"/>
                        <a:cs typeface="Noto Sans Mono CJK HK"/>
                      </a:endParaRPr>
                    </a:p>
                  </a:txBody>
                  <a:tcPr marL="0" marR="0" marB="0" marT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76" name="object 176"/>
          <p:cNvGrpSpPr/>
          <p:nvPr/>
        </p:nvGrpSpPr>
        <p:grpSpPr>
          <a:xfrm>
            <a:off x="3377691" y="2572257"/>
            <a:ext cx="575310" cy="180340"/>
            <a:chOff x="3377691" y="2572257"/>
            <a:chExt cx="575310" cy="180340"/>
          </a:xfrm>
        </p:grpSpPr>
        <p:sp>
          <p:nvSpPr>
            <p:cNvPr id="177" name="object 177"/>
            <p:cNvSpPr/>
            <p:nvPr/>
          </p:nvSpPr>
          <p:spPr>
            <a:xfrm>
              <a:off x="3384041" y="2578607"/>
              <a:ext cx="562610" cy="167640"/>
            </a:xfrm>
            <a:custGeom>
              <a:avLst/>
              <a:gdLst/>
              <a:ahLst/>
              <a:cxnLst/>
              <a:rect l="l" t="t" r="r" b="b"/>
              <a:pathLst>
                <a:path w="562610" h="167639">
                  <a:moveTo>
                    <a:pt x="56235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562356" y="167640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3384041" y="2578607"/>
              <a:ext cx="562610" cy="167640"/>
            </a:xfrm>
            <a:custGeom>
              <a:avLst/>
              <a:gdLst/>
              <a:ahLst/>
              <a:cxnLst/>
              <a:rect l="l" t="t" r="r" b="b"/>
              <a:pathLst>
                <a:path w="562610" h="167639">
                  <a:moveTo>
                    <a:pt x="0" y="0"/>
                  </a:moveTo>
                  <a:lnTo>
                    <a:pt x="562356" y="0"/>
                  </a:lnTo>
                  <a:lnTo>
                    <a:pt x="562356" y="167640"/>
                  </a:lnTo>
                  <a:lnTo>
                    <a:pt x="0" y="16764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9" name="object 179"/>
          <p:cNvSpPr txBox="1"/>
          <p:nvPr/>
        </p:nvSpPr>
        <p:spPr>
          <a:xfrm>
            <a:off x="3384041" y="2578607"/>
            <a:ext cx="562610" cy="1676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120"/>
              </a:spcBef>
            </a:pPr>
            <a:r>
              <a:rPr dirty="0" sz="900" spc="5" b="1">
                <a:latin typeface="Noto Serif CJK JP"/>
                <a:cs typeface="Noto Serif CJK JP"/>
              </a:rPr>
              <a:t>标准化</a:t>
            </a:r>
            <a:endParaRPr sz="900">
              <a:latin typeface="Noto Serif CJK JP"/>
              <a:cs typeface="Noto Serif CJK JP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498091" y="1411224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1" name="object 181"/>
          <p:cNvGrpSpPr/>
          <p:nvPr/>
        </p:nvGrpSpPr>
        <p:grpSpPr>
          <a:xfrm>
            <a:off x="1491996" y="5855970"/>
            <a:ext cx="3622040" cy="990600"/>
            <a:chOff x="1491996" y="5855970"/>
            <a:chExt cx="3622040" cy="990600"/>
          </a:xfrm>
        </p:grpSpPr>
        <p:sp>
          <p:nvSpPr>
            <p:cNvPr id="182" name="object 182"/>
            <p:cNvSpPr/>
            <p:nvPr/>
          </p:nvSpPr>
          <p:spPr>
            <a:xfrm>
              <a:off x="1491996" y="6319266"/>
              <a:ext cx="3561588" cy="5273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491996" y="5855970"/>
              <a:ext cx="3621786" cy="95173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4" name="object 184"/>
          <p:cNvSpPr txBox="1"/>
          <p:nvPr/>
        </p:nvSpPr>
        <p:spPr>
          <a:xfrm>
            <a:off x="1498091" y="5862065"/>
            <a:ext cx="4559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017269">
              <a:lnSpc>
                <a:spcPct val="100000"/>
              </a:lnSpc>
              <a:spcBef>
                <a:spcPts val="5"/>
              </a:spcBef>
            </a:pPr>
            <a:r>
              <a:rPr dirty="0" sz="2200" spc="5" b="1">
                <a:solidFill>
                  <a:srgbClr val="0032CC"/>
                </a:solidFill>
                <a:latin typeface="Noto Serif CJK JP"/>
                <a:cs typeface="Noto Serif CJK JP"/>
              </a:rPr>
              <a:t>促进科技成果转化法</a:t>
            </a:r>
            <a:endParaRPr sz="2200">
              <a:latin typeface="Noto Serif CJK JP"/>
              <a:cs typeface="Noto Serif CJK JP"/>
            </a:endParaRPr>
          </a:p>
          <a:p>
            <a:pPr marL="439420" marR="282575" indent="-171450">
              <a:lnSpc>
                <a:spcPct val="150000"/>
              </a:lnSpc>
              <a:spcBef>
                <a:spcPts val="1305"/>
              </a:spcBef>
              <a:buClr>
                <a:srgbClr val="3232CC"/>
              </a:buClr>
              <a:buSzPct val="79166"/>
              <a:buFont typeface="Wingdings"/>
              <a:buChar char=""/>
              <a:tabLst>
                <a:tab pos="440055" algn="l"/>
              </a:tabLst>
            </a:pPr>
            <a:r>
              <a:rPr dirty="0" sz="1200" spc="5" b="1">
                <a:latin typeface="Noto Serif CJK JP"/>
                <a:cs typeface="Noto Serif CJK JP"/>
              </a:rPr>
              <a:t>第十四</a:t>
            </a:r>
            <a:r>
              <a:rPr dirty="0" sz="1200" b="1">
                <a:latin typeface="Noto Serif CJK JP"/>
                <a:cs typeface="Noto Serif CJK JP"/>
              </a:rPr>
              <a:t>条</a:t>
            </a:r>
            <a:r>
              <a:rPr dirty="0" sz="1200" spc="20" b="1">
                <a:latin typeface="Noto Serif CJK JP"/>
                <a:cs typeface="Noto Serif CJK JP"/>
              </a:rPr>
              <a:t> </a:t>
            </a:r>
            <a:r>
              <a:rPr dirty="0" sz="1200" spc="5" b="1">
                <a:latin typeface="Noto Serif CJK JP"/>
                <a:cs typeface="Noto Serif CJK JP"/>
              </a:rPr>
              <a:t>国家加强标准制定工作，对</a:t>
            </a:r>
            <a:r>
              <a:rPr dirty="0" sz="1200" spc="5" b="1">
                <a:solidFill>
                  <a:srgbClr val="FF0000"/>
                </a:solidFill>
                <a:latin typeface="Noto Serif CJK JP"/>
                <a:cs typeface="Noto Serif CJK JP"/>
              </a:rPr>
              <a:t>新技术、新工艺、 新材料、新产品</a:t>
            </a:r>
            <a:r>
              <a:rPr dirty="0" sz="1200" spc="5" b="1">
                <a:latin typeface="Noto Serif CJK JP"/>
                <a:cs typeface="Noto Serif CJK JP"/>
              </a:rPr>
              <a:t>依法</a:t>
            </a:r>
            <a:r>
              <a:rPr dirty="0" sz="1200" spc="5" b="1">
                <a:solidFill>
                  <a:srgbClr val="FF0000"/>
                </a:solidFill>
                <a:latin typeface="Noto Serif CJK JP"/>
                <a:cs typeface="Noto Serif CJK JP"/>
              </a:rPr>
              <a:t>及时</a:t>
            </a:r>
            <a:r>
              <a:rPr dirty="0" sz="1200" spc="5" b="1">
                <a:latin typeface="Noto Serif CJK JP"/>
                <a:cs typeface="Noto Serif CJK JP"/>
              </a:rPr>
              <a:t>制定国家标准、行业标准，积极 参与国际标准的制定，推动先进适用技术推广和应用。</a:t>
            </a:r>
            <a:endParaRPr sz="12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Noto Serif CJK JP"/>
              <a:cs typeface="Noto Serif CJK JP"/>
            </a:endParaRPr>
          </a:p>
          <a:p>
            <a:pPr marL="287655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Tahoma"/>
                <a:cs typeface="Tahoma"/>
              </a:rPr>
              <a:t>——2015</a:t>
            </a:r>
            <a:r>
              <a:rPr dirty="0" sz="1200" spc="5" b="1">
                <a:latin typeface="Noto Serif CJK JP"/>
                <a:cs typeface="Noto Serif CJK JP"/>
              </a:rPr>
              <a:t>年</a:t>
            </a:r>
            <a:r>
              <a:rPr dirty="0" sz="1200" spc="-5" b="1">
                <a:latin typeface="Tahoma"/>
                <a:cs typeface="Tahoma"/>
              </a:rPr>
              <a:t>8</a:t>
            </a:r>
            <a:r>
              <a:rPr dirty="0" sz="1200" spc="5" b="1">
                <a:latin typeface="Noto Serif CJK JP"/>
                <a:cs typeface="Noto Serif CJK JP"/>
              </a:rPr>
              <a:t>月</a:t>
            </a:r>
            <a:r>
              <a:rPr dirty="0" sz="1200" spc="-5" b="1">
                <a:latin typeface="Tahoma"/>
                <a:cs typeface="Tahoma"/>
              </a:rPr>
              <a:t>29</a:t>
            </a:r>
            <a:r>
              <a:rPr dirty="0" sz="1200" b="1">
                <a:latin typeface="Noto Serif CJK JP"/>
                <a:cs typeface="Noto Serif CJK JP"/>
              </a:rPr>
              <a:t>日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32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biger</dc:creator>
  <dc:title>&lt;4D6963726F736F667420506F776572506F696E74202D20BFC6BCBCB3C9B9FBB1EAD7BCBBAF2056342E32BCF2A3A8B4F2D3A1B0E6A3A92E70707478&gt;</dc:title>
  <dcterms:created xsi:type="dcterms:W3CDTF">2023-02-10T07:01:25Z</dcterms:created>
  <dcterms:modified xsi:type="dcterms:W3CDTF">2023-02-10T07:01:25Z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2023-02-10T00:00:00Z</vt:filetime>
  </property>
</Properties>
</file>